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73" r:id="rId2"/>
    <p:sldMasterId id="2147483786" r:id="rId3"/>
    <p:sldMasterId id="2147483791" r:id="rId4"/>
  </p:sldMasterIdLst>
  <p:notesMasterIdLst>
    <p:notesMasterId r:id="rId66"/>
  </p:notesMasterIdLst>
  <p:handoutMasterIdLst>
    <p:handoutMasterId r:id="rId67"/>
  </p:handoutMasterIdLst>
  <p:sldIdLst>
    <p:sldId id="733" r:id="rId5"/>
    <p:sldId id="713" r:id="rId6"/>
    <p:sldId id="1056" r:id="rId7"/>
    <p:sldId id="1057" r:id="rId8"/>
    <p:sldId id="1063" r:id="rId9"/>
    <p:sldId id="377" r:id="rId10"/>
    <p:sldId id="500" r:id="rId11"/>
    <p:sldId id="480" r:id="rId12"/>
    <p:sldId id="257" r:id="rId13"/>
    <p:sldId id="258" r:id="rId14"/>
    <p:sldId id="544" r:id="rId15"/>
    <p:sldId id="549" r:id="rId16"/>
    <p:sldId id="1084" r:id="rId17"/>
    <p:sldId id="1094" r:id="rId18"/>
    <p:sldId id="1079" r:id="rId19"/>
    <p:sldId id="1088" r:id="rId20"/>
    <p:sldId id="1081" r:id="rId21"/>
    <p:sldId id="1073" r:id="rId22"/>
    <p:sldId id="1100" r:id="rId23"/>
    <p:sldId id="1095" r:id="rId24"/>
    <p:sldId id="1101" r:id="rId25"/>
    <p:sldId id="1083" r:id="rId26"/>
    <p:sldId id="1096" r:id="rId27"/>
    <p:sldId id="1061" r:id="rId28"/>
    <p:sldId id="548" r:id="rId29"/>
    <p:sldId id="522" r:id="rId30"/>
    <p:sldId id="562" r:id="rId31"/>
    <p:sldId id="674" r:id="rId32"/>
    <p:sldId id="559" r:id="rId33"/>
    <p:sldId id="702" r:id="rId34"/>
    <p:sldId id="1103" r:id="rId35"/>
    <p:sldId id="1097" r:id="rId36"/>
    <p:sldId id="1066" r:id="rId37"/>
    <p:sldId id="684" r:id="rId38"/>
    <p:sldId id="560" r:id="rId39"/>
    <p:sldId id="1086" r:id="rId40"/>
    <p:sldId id="1087" r:id="rId41"/>
    <p:sldId id="1099" r:id="rId42"/>
    <p:sldId id="1064" r:id="rId43"/>
    <p:sldId id="565" r:id="rId44"/>
    <p:sldId id="567" r:id="rId45"/>
    <p:sldId id="1058" r:id="rId46"/>
    <p:sldId id="446" r:id="rId47"/>
    <p:sldId id="473" r:id="rId48"/>
    <p:sldId id="551" r:id="rId49"/>
    <p:sldId id="730" r:id="rId50"/>
    <p:sldId id="1046" r:id="rId51"/>
    <p:sldId id="1093" r:id="rId52"/>
    <p:sldId id="1089" r:id="rId53"/>
    <p:sldId id="1098" r:id="rId54"/>
    <p:sldId id="1091" r:id="rId55"/>
    <p:sldId id="477" r:id="rId56"/>
    <p:sldId id="1085" r:id="rId57"/>
    <p:sldId id="256" r:id="rId58"/>
    <p:sldId id="1071" r:id="rId59"/>
    <p:sldId id="1072" r:id="rId60"/>
    <p:sldId id="1065" r:id="rId61"/>
    <p:sldId id="1102" r:id="rId62"/>
    <p:sldId id="1051" r:id="rId63"/>
    <p:sldId id="1052" r:id="rId64"/>
    <p:sldId id="1053" r:id="rId6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  <a:srgbClr val="800080"/>
    <a:srgbClr val="EEEEEE"/>
    <a:srgbClr val="7575D1"/>
    <a:srgbClr val="FFCC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1182" autoAdjust="0"/>
  </p:normalViewPr>
  <p:slideViewPr>
    <p:cSldViewPr>
      <p:cViewPr varScale="1">
        <p:scale>
          <a:sx n="104" d="100"/>
          <a:sy n="104" d="100"/>
        </p:scale>
        <p:origin x="17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28"/>
    </p:cViewPr>
  </p:sorterViewPr>
  <p:notesViewPr>
    <p:cSldViewPr>
      <p:cViewPr varScale="1">
        <p:scale>
          <a:sx n="53" d="100"/>
          <a:sy n="53" d="100"/>
        </p:scale>
        <p:origin x="2654" y="5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6DE490-54F9-4D97-9496-5E9C65E53FAA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1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1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94277E0-BED8-439F-B241-17735733D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2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9E6AB-88D3-4757-AC24-4E2471D9E6E7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1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1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172E5A-3EA3-4BE6-9D92-DE61F919F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24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DA525-2A8D-4624-9E98-B8F0C95F623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1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ARE THERE ANY SPEAKERS NOTES OR POINTERS AS TO WHAT (IF ANYTHING) NEEDS TO BE SAID </a:t>
            </a:r>
            <a:r>
              <a:rPr lang="en-GB" dirty="0" err="1"/>
              <a:t>IN</a:t>
            </a:r>
            <a:r>
              <a:rPr lang="en-GB" dirty="0"/>
              <a:t> RELATION TO THIS SLIDE?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AE16F-E9AA-495F-BB50-F38A4257142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8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6BA1D-355F-488F-A6C3-22BAFEBB07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023093" y="891742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7381F-D1F5-4C77-8BD4-0C02726D3A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40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72E5A-3EA3-4BE6-9D92-DE61F919F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9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72E5A-3EA3-4BE6-9D92-DE61F919FF0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5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72E5A-3EA3-4BE6-9D92-DE61F919FF0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0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72E5A-3EA3-4BE6-9D92-DE61F919FF0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8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72E5A-3EA3-4BE6-9D92-DE61F919FF0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8DC4B-5BC9-4639-9C96-DAAFC86FD17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1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This advice is endorsed in PINs document: Procedure Guidance Planning Appeals - April 2014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63C25-31A6-4FD4-BCE3-5CAB645E434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0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F47C-90AC-4DE3-AAE6-5008D354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76DC7-76C0-41F3-8F41-C20726D3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8D6F4-75A4-4060-9C20-3F0385B8E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35BE4-3AEF-4645-AF91-D78232DF7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86CCA-5839-4B05-9823-18674D1F8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DEE41-4CE1-4FE9-83CE-E753B01D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AD91F-B038-4CB5-A21F-06D3E657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33DB8-7B98-4675-904D-5635EACC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4DE5-FA06-4270-A5DE-AE6EC0D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1487D-17AA-4144-B299-7D030280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749E1-18DA-45BE-9DBC-7679945F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674E3-0AB7-4D6D-AD2E-B440377B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B7423-6434-4853-AF13-32D4A081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BAC6A-247C-4FB9-A27C-9EECF7C1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C5A18-92A8-41BB-849E-71B03CD2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7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C8B5-07AD-48F0-8F68-3AE9C423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36C8-F1B7-40F0-BA99-019B5E2D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C8B86-0E9B-4BC6-9997-6ED6C7A33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9829D-81AA-4E46-8E06-5C3F8C48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3845B-4921-4D17-970D-A554C4E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2E087-C7F0-4949-9FA3-837BCBDB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358D-1EAE-4D72-AC71-4ECB179F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A0906-BEE1-4B61-8496-F2C7C5944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F10A2-3F5F-4B7D-9132-39D1BF721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F9C3-AD9E-4C46-B5E2-F2972FE3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23F02-E15D-41C1-8F61-CF3C1C7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FF484-504B-4F67-9BF0-182463BB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3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52BC-1F8F-403C-9819-AE3178C0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214C0-A5DD-452B-BBC3-97512C7B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C4B51-B49F-44DF-9232-BE9F6F6D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8E62F-684F-404D-8C24-CDC9A1A7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F7C5-4F7D-426F-A1EA-207F0416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64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0567A-0FC8-459B-8036-69537B207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D3268-E342-43C5-8118-EE60E13E3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B4D3-065F-4873-89A1-1518E04C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FD897-086A-4F6D-AC0B-05F97B1D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04DB-57C0-4C6D-B9F0-312F8B5D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6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859338" y="6308725"/>
            <a:ext cx="4284662" cy="549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specialists in training for the planning service</a:t>
            </a:r>
          </a:p>
        </p:txBody>
      </p:sp>
    </p:spTree>
    <p:extLst>
      <p:ext uri="{BB962C8B-B14F-4D97-AF65-F5344CB8AC3E}">
        <p14:creationId xmlns:p14="http://schemas.microsoft.com/office/powerpoint/2010/main" val="20476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204864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specialists in training for the planning service</a:t>
            </a:r>
          </a:p>
        </p:txBody>
      </p:sp>
    </p:spTree>
    <p:extLst>
      <p:ext uri="{BB962C8B-B14F-4D97-AF65-F5344CB8AC3E}">
        <p14:creationId xmlns:p14="http://schemas.microsoft.com/office/powerpoint/2010/main" val="46772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633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859338" y="6308725"/>
            <a:ext cx="4284662" cy="549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specialists in training for the planning service</a:t>
            </a:r>
          </a:p>
        </p:txBody>
      </p:sp>
    </p:spTree>
    <p:extLst>
      <p:ext uri="{BB962C8B-B14F-4D97-AF65-F5344CB8AC3E}">
        <p14:creationId xmlns:p14="http://schemas.microsoft.com/office/powerpoint/2010/main" val="1585966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204864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specialists in training for the planning service</a:t>
            </a:r>
          </a:p>
        </p:txBody>
      </p:sp>
    </p:spTree>
    <p:extLst>
      <p:ext uri="{BB962C8B-B14F-4D97-AF65-F5344CB8AC3E}">
        <p14:creationId xmlns:p14="http://schemas.microsoft.com/office/powerpoint/2010/main" val="283172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69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67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F08E-AF3C-439A-B7BE-2CA5920CD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2D744-5526-4D3A-8C32-F01CB6F7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1315-23D6-4906-8141-9F465C85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9C33-EEF8-45FF-B8DB-DC3C01ED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C940-3DE0-4606-9707-11FE2725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8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3592-1BB1-4CC5-9AC8-DC21E27F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3781-440D-4A01-A15D-95DCAC7B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A26CC-516D-4155-9D56-CDC42BB7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8F461-0995-4A31-935C-71DFB92D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432C-152B-4F63-BA32-F56A4A89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8DF2-2F2C-4266-A892-DA8AF56E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933EB-83A0-40A5-BCFB-A3A3E7DCE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0BB18-BDA3-429B-AEBB-E0755BAF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F3AD4-A280-4E56-904F-F26E1DC6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5AB9-71D6-435A-B326-0A5AAF80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EA25-5FA3-4C66-866C-9FBABD47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BE92-7496-411C-ADAB-F8D488B34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74653-DB0F-478A-963D-1A95A5F96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21DAC-F75B-454B-8042-A3E4A611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3E95F-A61C-44E0-8D76-23453DF9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 Kaiserman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D6E93-92A8-4173-AACE-E65E01E9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660066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85" r:id="rId4"/>
    <p:sldLayoutId id="2147483796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312D2-2A83-4FD9-8959-3748335D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6D727-BEBE-4EF2-AA37-36EF9500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E16D-B4F8-41C9-8B1B-E809C29D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A92DD-5741-41BF-92F9-D8F291A7F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David Kaiserman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38EA3-2340-484D-9A54-6D908EAE7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8E22-2118-46BD-AAE9-77EFA21B1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524625"/>
            <a:ext cx="4284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specialists in training for the planning service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7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524625"/>
            <a:ext cx="4284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specialists in training for the planning service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49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575D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250"/>
            <a:ext cx="9144000" cy="60490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C00000"/>
                </a:solidFill>
              </a:rPr>
              <a:t>A short briefing on Planning</a:t>
            </a:r>
            <a:br>
              <a:rPr lang="en-US" altLang="en-US" sz="3600" dirty="0">
                <a:solidFill>
                  <a:srgbClr val="C00000"/>
                </a:solidFill>
              </a:rPr>
            </a:br>
            <a:r>
              <a:rPr lang="en-US" altLang="en-US" sz="3600" dirty="0">
                <a:solidFill>
                  <a:srgbClr val="C00000"/>
                </a:solidFill>
              </a:rPr>
              <a:t>for Parish and Town Councillors </a:t>
            </a:r>
            <a:br>
              <a:rPr lang="en-US" altLang="en-US" sz="3600" dirty="0">
                <a:solidFill>
                  <a:srgbClr val="C00000"/>
                </a:solidFill>
              </a:rPr>
            </a:br>
            <a:br>
              <a:rPr lang="en-US" altLang="en-US" sz="3200" dirty="0">
                <a:solidFill>
                  <a:schemeClr val="tx1"/>
                </a:solidFill>
              </a:rPr>
            </a:b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400" b="0" dirty="0">
                <a:solidFill>
                  <a:schemeClr val="tx1"/>
                </a:solidFill>
              </a:rPr>
              <a:t>February 2023</a:t>
            </a:r>
            <a:br>
              <a:rPr lang="en-US" altLang="en-US" sz="3600" dirty="0">
                <a:solidFill>
                  <a:srgbClr val="C00000"/>
                </a:solidFill>
              </a:rPr>
            </a:br>
            <a:br>
              <a:rPr lang="en-US" altLang="en-US" sz="3600" dirty="0">
                <a:solidFill>
                  <a:srgbClr val="C00000"/>
                </a:solidFill>
              </a:rPr>
            </a:br>
            <a:r>
              <a:rPr lang="en-US" altLang="en-US" sz="2000" b="0" dirty="0">
                <a:solidFill>
                  <a:schemeClr val="tx1"/>
                </a:solidFill>
              </a:rPr>
              <a:t>presented by </a:t>
            </a:r>
            <a:br>
              <a:rPr lang="en-US" altLang="en-US" sz="2000" b="0" dirty="0">
                <a:solidFill>
                  <a:schemeClr val="tx1"/>
                </a:solidFill>
              </a:rPr>
            </a:br>
            <a:br>
              <a:rPr lang="en-US" altLang="en-US" sz="2000" dirty="0">
                <a:solidFill>
                  <a:schemeClr val="tx1"/>
                </a:solidFill>
              </a:rPr>
            </a:br>
            <a:br>
              <a:rPr lang="en-US" altLang="en-US" sz="2000" dirty="0">
                <a:solidFill>
                  <a:schemeClr val="tx1"/>
                </a:solidFill>
              </a:rPr>
            </a:b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David Kaiserman</a:t>
            </a: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1600" b="0" dirty="0">
                <a:solidFill>
                  <a:srgbClr val="C00000"/>
                </a:solidFill>
              </a:rPr>
              <a:t>BA DipTP MRTPI</a:t>
            </a:r>
            <a:br>
              <a:rPr lang="en-US" altLang="en-US" sz="1600" dirty="0">
                <a:solidFill>
                  <a:srgbClr val="C00000"/>
                </a:solidFill>
              </a:rPr>
            </a:br>
            <a:br>
              <a:rPr lang="en-US" altLang="en-US" sz="1600" b="0" dirty="0">
                <a:solidFill>
                  <a:schemeClr val="tx1"/>
                </a:solidFill>
              </a:rPr>
            </a:br>
            <a:endParaRPr lang="en-US" alt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6309320"/>
          </a:xfrm>
        </p:spPr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these legal definitions come from “primary” legislation – in other words, an Act of Parliament. “Secondary” legislation (much easier to introduce, with less Parliamentary scrutiny) fills in the detail – which, of course, is where the Devil is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some proposals don’t need planning permission because they constitute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“Permitted Development”</a:t>
            </a:r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and some changes of use are not held to be “material” – so they are removed from the definition of development altogether – this is in 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Use Classes Order</a:t>
            </a:r>
          </a:p>
          <a:p>
            <a:endParaRPr lang="en-GB" b="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these are examples of secondary legislation – we’ll look at the key points of both of them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Permitted development rights  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89616"/>
          </a:xfrm>
        </p:spPr>
        <p:txBody>
          <a:bodyPr/>
          <a:lstStyle/>
          <a:p>
            <a:pPr marL="0" indent="0">
              <a:buNone/>
            </a:pPr>
            <a:endParaRPr lang="en-GB" b="0" dirty="0"/>
          </a:p>
          <a:p>
            <a:pPr>
              <a:buFont typeface="Arial" pitchFamily="34" charset="0"/>
              <a:buChar char="•"/>
            </a:pP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“Permitted Development”</a:t>
            </a:r>
            <a:r>
              <a:rPr lang="en-GB" b="0" dirty="0">
                <a:latin typeface="Candara" panose="020E0502030303020204" pitchFamily="34" charset="0"/>
              </a:rPr>
              <a:t> is a </a:t>
            </a:r>
            <a:r>
              <a:rPr lang="en-GB" b="0" i="1" u="sng" dirty="0">
                <a:latin typeface="Candara" panose="020E0502030303020204" pitchFamily="34" charset="0"/>
              </a:rPr>
              <a:t>national grant </a:t>
            </a:r>
            <a:r>
              <a:rPr lang="en-GB" b="0" dirty="0">
                <a:latin typeface="Candara" panose="020E0502030303020204" pitchFamily="34" charset="0"/>
              </a:rPr>
              <a:t>of permission for certain building works and some changes of use </a:t>
            </a:r>
          </a:p>
          <a:p>
            <a:pPr marL="0" indent="0"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GB" altLang="en-US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complex limitations on size, height etc, and some </a:t>
            </a:r>
            <a:r>
              <a:rPr kumimoji="0" lang="en-GB" altLang="en-US" sz="2400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“prior approval”</a:t>
            </a:r>
            <a:r>
              <a:rPr kumimoji="0" lang="en-GB" altLang="en-US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requirements (which we’ll come to)</a:t>
            </a:r>
          </a:p>
          <a:p>
            <a:pPr>
              <a:buFont typeface="Arial" pitchFamily="34" charset="0"/>
              <a:buChar char="•"/>
            </a:pPr>
            <a:endParaRPr kumimoji="0" lang="en-GB" altLang="en-US" sz="24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>
                <a:latin typeface="Candara" panose="020E0502030303020204" pitchFamily="34" charset="0"/>
              </a:rPr>
              <a:t>familiar e</a:t>
            </a:r>
            <a:r>
              <a:rPr lang="en-US" altLang="en-US" b="0" dirty="0">
                <a:latin typeface="Candara" panose="020E0502030303020204" pitchFamily="34" charset="0"/>
              </a:rPr>
              <a:t>xamples:</a:t>
            </a:r>
          </a:p>
          <a:p>
            <a:pPr lvl="1">
              <a:spcBef>
                <a:spcPts val="1000"/>
              </a:spcBef>
            </a:pPr>
            <a:r>
              <a:rPr lang="en-GB" altLang="en-US" b="0" dirty="0">
                <a:latin typeface="Candara" panose="020E0502030303020204" pitchFamily="34" charset="0"/>
              </a:rPr>
              <a:t>house extensions, walls and fences, garages, sheds</a:t>
            </a:r>
          </a:p>
          <a:p>
            <a:pPr lvl="1">
              <a:spcBef>
                <a:spcPts val="1000"/>
              </a:spcBef>
            </a:pPr>
            <a:r>
              <a:rPr lang="en-GB" altLang="en-US" b="0" dirty="0">
                <a:latin typeface="Candara" panose="020E0502030303020204" pitchFamily="34" charset="0"/>
              </a:rPr>
              <a:t>temporary buildings and uses</a:t>
            </a:r>
          </a:p>
          <a:p>
            <a:pPr lvl="1">
              <a:spcBef>
                <a:spcPts val="1000"/>
              </a:spcBef>
            </a:pPr>
            <a:r>
              <a:rPr lang="en-GB" altLang="en-US" b="0" dirty="0">
                <a:latin typeface="Candara" panose="020E0502030303020204" pitchFamily="34" charset="0"/>
              </a:rPr>
              <a:t>agricultural buildings and operations</a:t>
            </a:r>
          </a:p>
          <a:p>
            <a:pPr lvl="1">
              <a:spcBef>
                <a:spcPts val="1000"/>
              </a:spcBef>
            </a:pPr>
            <a:r>
              <a:rPr lang="en-GB" altLang="en-US" b="0" dirty="0">
                <a:latin typeface="Candara" panose="020E0502030303020204" pitchFamily="34" charset="0"/>
              </a:rPr>
              <a:t>works by statutory undertakers &amp; local authorities etc</a:t>
            </a:r>
          </a:p>
          <a:p>
            <a:pPr lvl="1">
              <a:spcBef>
                <a:spcPts val="1000"/>
              </a:spcBef>
            </a:pPr>
            <a:endParaRPr lang="en-GB" altLang="en-US" sz="1800" b="0" i="1" dirty="0">
              <a:solidFill>
                <a:srgbClr val="000000"/>
              </a:solidFill>
              <a:latin typeface="Arial"/>
            </a:endParaRPr>
          </a:p>
          <a:p>
            <a:pPr marL="457200" lvl="1" indent="0">
              <a:spcBef>
                <a:spcPts val="1000"/>
              </a:spcBef>
              <a:buNone/>
            </a:pPr>
            <a:r>
              <a:rPr lang="en-GB" altLang="en-US" sz="1800" b="0" i="1" dirty="0">
                <a:solidFill>
                  <a:srgbClr val="000000"/>
                </a:solidFill>
                <a:latin typeface="Arial"/>
              </a:rPr>
              <a:t>              </a:t>
            </a:r>
          </a:p>
          <a:p>
            <a:pPr marL="457200" lvl="1" indent="0">
              <a:spcBef>
                <a:spcPts val="1000"/>
              </a:spcBef>
              <a:buNone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90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The Use Classes Order</a:t>
            </a:r>
            <a:endParaRPr lang="en-GB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2467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196752"/>
            <a:ext cx="8229600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endParaRPr lang="en-US" altLang="en-US" b="0" dirty="0">
              <a:solidFill>
                <a:srgbClr val="C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b="0" dirty="0">
                <a:latin typeface="Candara" panose="020E0502030303020204" pitchFamily="34" charset="0"/>
              </a:rPr>
              <a:t>changes of use 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within the same Use Class </a:t>
            </a:r>
            <a:r>
              <a:rPr lang="en-US" altLang="en-US" b="0" dirty="0">
                <a:latin typeface="Candara" panose="020E0502030303020204" pitchFamily="34" charset="0"/>
              </a:rPr>
              <a:t>are, by definition, not 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“material”</a:t>
            </a:r>
            <a:r>
              <a:rPr lang="en-US" altLang="en-US" b="0" dirty="0">
                <a:latin typeface="Candara" panose="020E0502030303020204" pitchFamily="34" charset="0"/>
              </a:rPr>
              <a:t>,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en-US" b="0" dirty="0">
                <a:latin typeface="Candara" panose="020E0502030303020204" pitchFamily="34" charset="0"/>
              </a:rPr>
              <a:t>so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en-US" b="0" i="1" dirty="0">
                <a:latin typeface="Candara" panose="020E0502030303020204" pitchFamily="34" charset="0"/>
              </a:rPr>
              <a:t>don’t need planning permission and can’t be controlled. </a:t>
            </a:r>
            <a:r>
              <a:rPr lang="en-US" altLang="en-US" b="0" dirty="0">
                <a:latin typeface="Candara" panose="020E0502030303020204" pitchFamily="34" charset="0"/>
              </a:rPr>
              <a:t>Changes of use </a:t>
            </a:r>
            <a:r>
              <a:rPr lang="en-US" altLang="en-US" b="0" u="sng" dirty="0">
                <a:latin typeface="Candara" panose="020E0502030303020204" pitchFamily="34" charset="0"/>
              </a:rPr>
              <a:t>between</a:t>
            </a:r>
            <a:r>
              <a:rPr lang="en-US" altLang="en-US" b="0" dirty="0">
                <a:latin typeface="Candara" panose="020E0502030303020204" pitchFamily="34" charset="0"/>
              </a:rPr>
              <a:t> Classes </a:t>
            </a:r>
            <a:r>
              <a:rPr lang="en-US" altLang="en-US" b="0" i="1" dirty="0">
                <a:latin typeface="Candara" panose="020E0502030303020204" pitchFamily="34" charset="0"/>
              </a:rPr>
              <a:t>will</a:t>
            </a:r>
            <a:r>
              <a:rPr lang="en-US" altLang="en-US" b="0" dirty="0">
                <a:latin typeface="Candara" panose="020E0502030303020204" pitchFamily="34" charset="0"/>
              </a:rPr>
              <a:t> be material, by definition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b="0" dirty="0">
                <a:latin typeface="Candara" panose="020E0502030303020204" pitchFamily="34" charset="0"/>
              </a:rPr>
              <a:t>a “material” change of use will usually need planning permission – a few of these are defined in the Act (</a:t>
            </a:r>
            <a:r>
              <a:rPr lang="en-US" altLang="en-US" b="0" dirty="0" err="1">
                <a:latin typeface="Candara" panose="020E0502030303020204" pitchFamily="34" charset="0"/>
              </a:rPr>
              <a:t>eg</a:t>
            </a:r>
            <a:r>
              <a:rPr lang="en-US" altLang="en-US" b="0" dirty="0">
                <a:latin typeface="Candara" panose="020E0502030303020204" pitchFamily="34" charset="0"/>
              </a:rPr>
              <a:t> sub-division of a house into two flats), but the detail is in the 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Use Classes Order</a:t>
            </a:r>
            <a:endParaRPr lang="en-US" altLang="en-US" b="0" i="1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b="0" dirty="0">
                <a:latin typeface="Candara" panose="020E0502030303020204" pitchFamily="34" charset="0"/>
              </a:rPr>
              <a:t>sometimes the courts have had to be involved – much depends on the facts in a particular case: examples – </a:t>
            </a:r>
            <a:r>
              <a:rPr lang="en-US" altLang="en-US" b="0" i="1" dirty="0">
                <a:latin typeface="Candara" panose="020E0502030303020204" pitchFamily="34" charset="0"/>
              </a:rPr>
              <a:t>intensification</a:t>
            </a:r>
            <a:r>
              <a:rPr lang="en-US" altLang="en-US" b="0" dirty="0">
                <a:latin typeface="Candara" panose="020E0502030303020204" pitchFamily="34" charset="0"/>
              </a:rPr>
              <a:t> of a use, or </a:t>
            </a:r>
            <a:r>
              <a:rPr lang="en-US" altLang="en-US" b="0" i="1" dirty="0">
                <a:latin typeface="Candara" panose="020E0502030303020204" pitchFamily="34" charset="0"/>
              </a:rPr>
              <a:t>mixed</a:t>
            </a:r>
            <a:r>
              <a:rPr lang="en-US" altLang="en-US" b="0" dirty="0">
                <a:latin typeface="Candara" panose="020E0502030303020204" pitchFamily="34" charset="0"/>
              </a:rPr>
              <a:t> uses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endParaRPr lang="en-US" altLang="en-US" b="0" dirty="0"/>
          </a:p>
          <a:p>
            <a:pPr eaLnBrk="1" hangingPunct="1">
              <a:lnSpc>
                <a:spcPct val="60000"/>
              </a:lnSpc>
              <a:spcBef>
                <a:spcPct val="10000"/>
              </a:spcBef>
            </a:pPr>
            <a:endParaRPr lang="en-US" altLang="en-US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44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C812-C505-419C-A1F1-59B97561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kern="0" dirty="0">
                <a:solidFill>
                  <a:srgbClr val="C00000"/>
                </a:solidFill>
                <a:latin typeface="Candara" panose="020E0502030303020204" pitchFamily="34" charset="0"/>
              </a:rPr>
              <a:t>Recent deregulation</a:t>
            </a:r>
            <a:br>
              <a:rPr lang="en-US" sz="3200" b="1" kern="0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en-GB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3306CE-9363-4D88-96DE-5025C65C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700808"/>
            <a:ext cx="7776863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 the hope of quickly boosting the supply of housing,  and to “remove barriers to growth” etc, the Johnson Govt significantly expanded what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building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and what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changes of use 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can be carried out </a:t>
            </a:r>
            <a:r>
              <a:rPr lang="en-GB" b="0" u="sng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without planning permission 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each category comes with complex requirements and provisos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 brief summary follows: I’ve added more detail as an appendix to the presentation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7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1B2DDE-4519-48B4-A5AF-9DA77622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6632"/>
            <a:ext cx="7831782" cy="58841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500" b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 permitted development rights to </a:t>
            </a:r>
            <a:r>
              <a:rPr lang="en-US" sz="3500" b="1" i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 existing and create new dwellings</a:t>
            </a:r>
            <a:endParaRPr lang="en-US" sz="3500" b="1" dirty="0">
              <a:solidFill>
                <a:srgbClr val="C00000"/>
              </a:solidFill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3500" b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200" u="sng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roof-top extensions to </a:t>
            </a:r>
            <a:r>
              <a:rPr lang="en-US" sz="2200" u="sng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enlarge existing </a:t>
            </a:r>
            <a:r>
              <a:rPr lang="en-US" sz="2200" u="sng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dwellings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add 1-2 storeys on top of existing dwellings, detached, semi- or terraced (some Councils want to protect supply of bungalows….)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2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u="sng" dirty="0">
                <a:solidFill>
                  <a:schemeClr val="tx1"/>
                </a:solidFill>
                <a:latin typeface="Candara" panose="020E0502030303020204" pitchFamily="34" charset="0"/>
              </a:rPr>
              <a:t>creation of </a:t>
            </a:r>
            <a:r>
              <a:rPr lang="en-GB" sz="2200" u="sng" dirty="0">
                <a:solidFill>
                  <a:srgbClr val="C00000"/>
                </a:solidFill>
                <a:latin typeface="Candara" panose="020E0502030303020204" pitchFamily="34" charset="0"/>
              </a:rPr>
              <a:t>new</a:t>
            </a:r>
            <a:r>
              <a:rPr lang="en-GB" sz="2200" u="sng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sz="2200" u="sng" dirty="0">
                <a:solidFill>
                  <a:schemeClr val="tx1"/>
                </a:solidFill>
                <a:latin typeface="Candara" panose="020E0502030303020204" pitchFamily="34" charset="0"/>
              </a:rPr>
              <a:t>dwellings</a:t>
            </a:r>
          </a:p>
          <a:p>
            <a:r>
              <a:rPr lang="en-US" sz="2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to 2 storeys on top of existing flats, or commercial or mixed-use buildings at least 3 storeys high</a:t>
            </a:r>
          </a:p>
          <a:p>
            <a:r>
              <a:rPr lang="en-US" sz="2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 height of 18m (30m for terraces)</a:t>
            </a:r>
          </a:p>
          <a:p>
            <a:r>
              <a:rPr lang="en-US" sz="2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for buildings constructed 1948-2018</a:t>
            </a:r>
          </a:p>
          <a:p>
            <a:endParaRPr lang="en-GB" sz="22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u="sng" dirty="0">
                <a:solidFill>
                  <a:schemeClr val="tx1"/>
                </a:solidFill>
                <a:latin typeface="Candara" panose="020E0502030303020204" pitchFamily="34" charset="0"/>
              </a:rPr>
              <a:t>demolition and rebuilding</a:t>
            </a:r>
          </a:p>
          <a:p>
            <a:r>
              <a:rPr lang="en-US" sz="2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demolish unused pre-1990 buildings to rebuild a block of flats or a house</a:t>
            </a:r>
          </a:p>
          <a:p>
            <a:r>
              <a:rPr lang="en-US" sz="2200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 same footprint and no more than 7m taller than original</a:t>
            </a:r>
            <a:endParaRPr lang="en-GB" sz="2200" b="0" dirty="0">
              <a:solidFill>
                <a:schemeClr val="tx1"/>
              </a:solidFill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3518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6D578-46FA-43AB-B0D0-3A8FE13111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44" y="188641"/>
            <a:ext cx="7056784" cy="720079"/>
          </a:xfrm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br>
              <a:rPr lang="en-GB" sz="1800" dirty="0">
                <a:latin typeface="Arial"/>
                <a:ea typeface="+mn-ea"/>
                <a:cs typeface="+mn-cs"/>
              </a:rPr>
            </a:br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rPr>
              <a:t>less ability to control </a:t>
            </a:r>
            <a:r>
              <a:rPr lang="en-GB" sz="3200" i="1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rPr>
              <a:t>changes of use</a:t>
            </a:r>
            <a:endParaRPr lang="en-GB" sz="3200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26034F-DFBA-4390-B48C-57AA526D2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560" y="1484785"/>
            <a:ext cx="7272808" cy="468052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the old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Use Classes Order </a:t>
            </a: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has gone, but the </a:t>
            </a:r>
            <a:r>
              <a:rPr lang="en-GB" b="0" u="sng" dirty="0">
                <a:solidFill>
                  <a:srgbClr val="000000"/>
                </a:solidFill>
                <a:latin typeface="Candara" panose="020E0502030303020204" pitchFamily="34" charset="0"/>
              </a:rPr>
              <a:t>principle</a:t>
            </a: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 is the same as before: changes of use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within the same Class</a:t>
            </a: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 don’t need planning permission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b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but there has been a complete overhaul: 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reduction from 18 classes to 10 </a:t>
            </a: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– so a </a:t>
            </a:r>
            <a:r>
              <a:rPr lang="en-GB" b="0" u="sng" dirty="0">
                <a:solidFill>
                  <a:srgbClr val="000000"/>
                </a:solidFill>
                <a:latin typeface="Candara" panose="020E0502030303020204" pitchFamily="34" charset="0"/>
              </a:rPr>
              <a:t>smaller number of wider classes</a:t>
            </a:r>
            <a:r>
              <a:rPr lang="en-GB" b="0" dirty="0">
                <a:solidFill>
                  <a:srgbClr val="000000"/>
                </a:solidFill>
                <a:latin typeface="Candara" panose="020E0502030303020204" pitchFamily="34" charset="0"/>
              </a:rPr>
              <a:t>, giving much more flexibility for property owners and developers (and so less ability for the Council to control, whatever their planning policies might be trying to achieve)</a:t>
            </a:r>
            <a:endParaRPr lang="en-GB" b="0" i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b="0" dirty="0">
              <a:solidFill>
                <a:srgbClr val="000000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84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6F8B-C8D7-4433-977C-2537F1A8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The Use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B060-FFB3-4A09-88FA-9FDC23EB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18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The one that probably matters most is  the extremely wide </a:t>
            </a:r>
            <a:r>
              <a:rPr 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Class E</a:t>
            </a:r>
            <a:r>
              <a:rPr lang="en-GB" b="0" i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andara" panose="020E0502030303020204" pitchFamily="34" charset="0"/>
              </a:rPr>
              <a:t>commercial, business and service uses</a:t>
            </a:r>
            <a:r>
              <a:rPr lang="en-GB" i="1" dirty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  <a:r>
              <a:rPr lang="en-US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including shops, offices, restaurants and cafes, light industry, assembly and leisure </a:t>
            </a:r>
            <a:r>
              <a:rPr lang="en-US" b="0" dirty="0" err="1">
                <a:solidFill>
                  <a:schemeClr val="tx1"/>
                </a:solidFill>
                <a:latin typeface="Candara" panose="020E0502030303020204" pitchFamily="34" charset="0"/>
              </a:rPr>
              <a:t>etc</a:t>
            </a:r>
            <a:endParaRPr lang="en-US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Others groups include various types of housing (HMOs are in a class of their own), businesses, institutions, community uses </a:t>
            </a:r>
            <a:r>
              <a:rPr lang="en-US" b="0" dirty="0" err="1">
                <a:solidFill>
                  <a:schemeClr val="tx1"/>
                </a:solidFill>
                <a:latin typeface="Candara" panose="020E0502030303020204" pitchFamily="34" charset="0"/>
              </a:rPr>
              <a:t>etc</a:t>
            </a:r>
            <a:endParaRPr lang="en-US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I’ve included the full list of classes in the appendix</a:t>
            </a:r>
          </a:p>
          <a:p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some uses are </a:t>
            </a:r>
            <a:r>
              <a:rPr 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“Sui Generis” </a:t>
            </a:r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en-US" b="0" dirty="0" err="1">
                <a:solidFill>
                  <a:schemeClr val="tx1"/>
                </a:solidFill>
                <a:latin typeface="Candara" panose="020E0502030303020204" pitchFamily="34" charset="0"/>
              </a:rPr>
              <a:t>ie</a:t>
            </a:r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 in a Class of their own – or in no Class). So to change to or from these will require permission – </a:t>
            </a:r>
            <a:r>
              <a:rPr lang="en-US" b="0" dirty="0" err="1">
                <a:solidFill>
                  <a:schemeClr val="tx1"/>
                </a:solidFill>
                <a:latin typeface="Candara" panose="020E0502030303020204" pitchFamily="34" charset="0"/>
              </a:rPr>
              <a:t>eg</a:t>
            </a:r>
            <a:r>
              <a:rPr 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b="0" i="1" dirty="0">
                <a:solidFill>
                  <a:schemeClr val="tx1"/>
                </a:solidFill>
                <a:latin typeface="Candara" panose="020E0502030303020204" pitchFamily="34" charset="0"/>
              </a:rPr>
              <a:t>pubs, wine-bars and takeaways, night clubs and hostels</a:t>
            </a:r>
          </a:p>
        </p:txBody>
      </p:sp>
    </p:spTree>
    <p:extLst>
      <p:ext uri="{BB962C8B-B14F-4D97-AF65-F5344CB8AC3E}">
        <p14:creationId xmlns:p14="http://schemas.microsoft.com/office/powerpoint/2010/main" val="52929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DBAD-DF4E-4D3C-A1C4-96101A66BD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88640"/>
            <a:ext cx="6172200" cy="1368151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and a significant expansion to permitted development rights</a:t>
            </a:r>
            <a:endParaRPr lang="en-GB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F59F-587F-45F8-A9A2-5E9F740F0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7776864" cy="4320480"/>
          </a:xfrm>
          <a:prstGeom prst="rect">
            <a:avLst/>
          </a:prstGeo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now </a:t>
            </a:r>
            <a:r>
              <a:rPr lang="en-GB" b="0" u="sng" dirty="0">
                <a:solidFill>
                  <a:srgbClr val="C00000"/>
                </a:solidFill>
                <a:latin typeface="Candara" panose="020E0502030303020204" pitchFamily="34" charset="0"/>
              </a:rPr>
              <a:t>any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 commercial, business and service 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uses 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</a:rPr>
              <a:t>[</a:t>
            </a:r>
            <a:r>
              <a:rPr lang="en-GB" b="0" i="1" dirty="0" err="1">
                <a:solidFill>
                  <a:schemeClr val="tx1"/>
                </a:solidFill>
                <a:latin typeface="Candara" panose="020E0502030303020204" pitchFamily="34" charset="0"/>
              </a:rPr>
              <a:t>ie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</a:rPr>
              <a:t> within the new </a:t>
            </a:r>
            <a:r>
              <a:rPr lang="en-GB" i="1" dirty="0">
                <a:solidFill>
                  <a:schemeClr val="tx1"/>
                </a:solidFill>
                <a:latin typeface="Candara" panose="020E0502030303020204" pitchFamily="34" charset="0"/>
              </a:rPr>
              <a:t>Class E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</a:rPr>
              <a:t> group] – 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can change to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residential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 up to max of 1500 </a:t>
            </a:r>
            <a:r>
              <a:rPr lang="en-GB" b="0" dirty="0" err="1">
                <a:solidFill>
                  <a:schemeClr val="tx1"/>
                </a:solidFill>
                <a:latin typeface="Candara" panose="020E0502030303020204" pitchFamily="34" charset="0"/>
              </a:rPr>
              <a:t>sq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 m </a:t>
            </a:r>
            <a:r>
              <a:rPr lang="en-GB" b="0" u="sng" dirty="0">
                <a:solidFill>
                  <a:schemeClr val="tx1"/>
                </a:solidFill>
                <a:latin typeface="Candara" panose="020E0502030303020204" pitchFamily="34" charset="0"/>
              </a:rPr>
              <a:t>without planning permission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. This means practically all high-street uses</a:t>
            </a:r>
            <a:endParaRPr lang="en-GB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these changes are </a:t>
            </a:r>
            <a:r>
              <a:rPr lang="en-GB" b="0" u="sng" dirty="0">
                <a:solidFill>
                  <a:schemeClr val="tx1"/>
                </a:solidFill>
                <a:latin typeface="Candara" panose="020E0502030303020204" pitchFamily="34" charset="0"/>
              </a:rPr>
              <a:t>exempt from developer contributions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, so it’s not possible for the Council to negotiate gains such as affordable housing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8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6FEC-7B6E-4130-B520-A82E46ED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“prior approval” before work starts</a:t>
            </a: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E2F9-07A7-458B-94DB-E1C320C0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976664"/>
          </a:xfrm>
        </p:spPr>
        <p:txBody>
          <a:bodyPr/>
          <a:lstStyle/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heavy criticism of the quality of new housing being created, compliance with </a:t>
            </a:r>
            <a:r>
              <a:rPr lang="en-US" b="0" u="sng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space standards </a:t>
            </a: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now mandatory, plus </a:t>
            </a:r>
            <a:r>
              <a:rPr lang="en-US" b="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“provision of adequate natural light” 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“prior approval” r</a:t>
            </a: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equirements depend on circumstances, but may include</a:t>
            </a:r>
            <a:endParaRPr lang="en-GB" b="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residential amenity</a:t>
            </a:r>
            <a:endParaRPr lang="en-GB" b="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contamination, flood risk</a:t>
            </a:r>
            <a:endParaRPr lang="en-GB" b="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design / external appearance / heritage </a:t>
            </a:r>
            <a:endParaRPr lang="en-GB" b="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traffic</a:t>
            </a:r>
            <a:endParaRPr lang="en-GB" b="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harm to views</a:t>
            </a:r>
          </a:p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prior approval is not granted, </a:t>
            </a: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en-US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PD rights can’t be exercised. There’s a right of appeal if it’s refused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8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6FEC-7B6E-4130-B520-A82E46ED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What “PD” is subject to prior approval?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1800" dirty="0">
                <a:latin typeface="Candara" panose="020E0502030303020204" pitchFamily="34" charset="0"/>
              </a:rPr>
              <a:t>(the main ones)</a:t>
            </a:r>
            <a:br>
              <a:rPr lang="en-US" sz="1800" dirty="0">
                <a:latin typeface="Candara" panose="020E0502030303020204" pitchFamily="34" charset="0"/>
              </a:rPr>
            </a:br>
            <a:br>
              <a:rPr lang="en-US" sz="1800" dirty="0">
                <a:latin typeface="Candara" panose="020E050203030302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Following concerns over the impact of deregulation, these all need prior approval</a:t>
            </a:r>
            <a:endParaRPr lang="en-GB" sz="1800" b="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E2F9-07A7-458B-94DB-E1C320C0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328592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upward residential extensions</a:t>
            </a:r>
          </a:p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larger single-storey house extensions</a:t>
            </a:r>
          </a:p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of use from non-residential to residential</a:t>
            </a:r>
          </a:p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of use from agricultural buildings to residential (this is permitted development up to 5 dwellings)</a:t>
            </a:r>
          </a:p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dwellings after demolition of existing buildings</a:t>
            </a:r>
          </a:p>
          <a:p>
            <a:pPr>
              <a:lnSpc>
                <a:spcPct val="107000"/>
              </a:lnSpc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certain agricultural / forestry development</a:t>
            </a:r>
          </a:p>
          <a:p>
            <a:pPr>
              <a:lnSpc>
                <a:spcPct val="107000"/>
              </a:lnSpc>
            </a:pPr>
            <a:r>
              <a:rPr lang="en-US" b="0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telecomms</a:t>
            </a: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development (</a:t>
            </a:r>
            <a:r>
              <a:rPr lang="en-US" b="0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mobile phone masts)</a:t>
            </a:r>
          </a:p>
          <a:p>
            <a:pPr>
              <a:lnSpc>
                <a:spcPct val="107000"/>
              </a:lnSpc>
            </a:pPr>
            <a:endParaRPr lang="en-US" b="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en-US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fee is payable for consideration of the prior approval application</a:t>
            </a:r>
          </a:p>
          <a:p>
            <a:pPr>
              <a:lnSpc>
                <a:spcPct val="107000"/>
              </a:lnSpc>
            </a:pPr>
            <a:endParaRPr lang="en-US" b="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7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5475A-6EDD-4178-BCD1-2268529E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b="0" dirty="0">
              <a:solidFill>
                <a:schemeClr val="tx1"/>
              </a:solidFill>
              <a:latin typeface="Arial (Body)"/>
              <a:cs typeface="Calibri Light" panose="020F030202020403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govt. planner since 1966, first with Manchester City Council (my home town), then the Greater Manchester Council (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directly-elected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strategic planning authority)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to the City on abolition of GMC (1986) – became Acting Director of Planning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1996, a Planning Inspector (until 2014) and trainer of Planning Committees and officers around the UK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examiner of neighbourhood plans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BB5FC-E0B5-418A-A99E-B85223C2E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114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My background</a:t>
            </a:r>
          </a:p>
        </p:txBody>
      </p:sp>
    </p:spTree>
    <p:extLst>
      <p:ext uri="{BB962C8B-B14F-4D97-AF65-F5344CB8AC3E}">
        <p14:creationId xmlns:p14="http://schemas.microsoft.com/office/powerpoint/2010/main" val="411667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6A6D1-F491-4542-AB9A-3A3CE03A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“Article 4 Directions”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1A4B57-96E5-407F-B6FF-0AF73F63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pPr marL="0" indent="0">
              <a:buNone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PD rights can be removed by the Authority.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This can apply to a specific planning permission or to a geographical area </a:t>
            </a:r>
            <a:r>
              <a:rPr lang="en-US" b="0" dirty="0">
                <a:latin typeface="Candara" panose="020E0502030303020204" pitchFamily="34" charset="0"/>
              </a:rPr>
              <a:t>– which Govt. says must</a:t>
            </a:r>
            <a:r>
              <a:rPr 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 be the smallest possible to serve a planning purpose </a:t>
            </a:r>
          </a:p>
          <a:p>
            <a:pPr marL="0" indent="0"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l"/>
            <a:r>
              <a:rPr 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no examples are given in guidance, but the need to protect the availability of local employment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space or the integrity of a design </a:t>
            </a:r>
            <a:r>
              <a:rPr 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would be justified</a:t>
            </a:r>
            <a:endParaRPr lang="en-US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7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D594-F84F-9408-99DB-D7D48166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“Red Tape” – or sensible controls?</a:t>
            </a:r>
            <a:endParaRPr lang="en-GB" sz="3600" dirty="0"/>
          </a:p>
        </p:txBody>
      </p:sp>
      <p:pic>
        <p:nvPicPr>
          <p:cNvPr id="5" name="Picture 2" descr="What Is Red Tape In Regards To Government">
            <a:extLst>
              <a:ext uri="{FF2B5EF4-FFF2-40B4-BE49-F238E27FC236}">
                <a16:creationId xmlns:a16="http://schemas.microsoft.com/office/drawing/2014/main" id="{391D2EF2-52E9-9909-3F63-B082E97EE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0624"/>
            <a:ext cx="6267392" cy="41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0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FFB6B-FB69-4171-A9F9-B58B12ECBB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8229600" cy="576063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some questions about deregulation</a:t>
            </a:r>
            <a:endParaRPr lang="en-GB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80FDD-4C0B-42A4-A10D-D193679404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7272808" cy="5688632"/>
          </a:xfrm>
          <a:prstGeom prst="rect">
            <a:avLst/>
          </a:prstGeo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will the expanded PD rights actually achieve anything? Some Councils are already using “Article 4 Directions” to try limit the harmful impact; and there’s little evidence that they’ve been welcomed by the development industry at large</a:t>
            </a:r>
          </a:p>
          <a:p>
            <a:pPr marL="0" indent="0">
              <a:buNone/>
            </a:pPr>
            <a:endParaRPr lang="en-GB" sz="20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how will these “simplifications” deliver on the Government’s stated priorities? Delivering affordable housing? Achieving better quality? Regenerating town centres? No research seems to have been done beforehand</a:t>
            </a:r>
          </a:p>
          <a:p>
            <a:endParaRPr lang="en-GB" sz="20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sz="2000" b="0" kern="12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the scale of prior approval now required, </a:t>
            </a:r>
            <a:r>
              <a:rPr lang="en-US" sz="2000" b="0" kern="12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will this be different from how </a:t>
            </a:r>
            <a:r>
              <a:rPr lang="en-US" sz="2000" b="0" i="1" kern="12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applications</a:t>
            </a:r>
            <a:r>
              <a:rPr lang="en-US" sz="2000" b="0" kern="12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considered? </a:t>
            </a:r>
            <a:r>
              <a:rPr lang="en-US" sz="2000" b="0" kern="1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Councils will spend just as much time on the decision as before. </a:t>
            </a:r>
            <a:r>
              <a:rPr lang="en-US" sz="2000" b="0" kern="12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the gain?</a:t>
            </a:r>
          </a:p>
          <a:p>
            <a:endParaRPr lang="en-US" sz="2000" b="0" kern="1200" dirty="0">
              <a:solidFill>
                <a:schemeClr val="tx1"/>
              </a:solidFill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0" kern="12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 Govt said it would carry out an impact assessment of the changes – no sign of it yet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801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8093-FB19-8BBF-5BCF-C578B0B2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ndara" panose="020E0502030303020204" pitchFamily="34" charset="0"/>
              </a:rPr>
              <a:t>Anything not clear?</a:t>
            </a:r>
            <a:endParaRPr lang="en-GB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B1C5A-62D7-56DC-CFF9-4A6FF0D71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42898"/>
            <a:ext cx="2664296" cy="4518446"/>
          </a:xfrm>
        </p:spPr>
      </p:pic>
    </p:spTree>
    <p:extLst>
      <p:ext uri="{BB962C8B-B14F-4D97-AF65-F5344CB8AC3E}">
        <p14:creationId xmlns:p14="http://schemas.microsoft.com/office/powerpoint/2010/main" val="218767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637C9C-3E98-4542-8135-DDB421F9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Candara" panose="020E0502030303020204" pitchFamily="34" charset="0"/>
              </a:rPr>
              <a:t>Let’s assume an application is necessary….</a:t>
            </a:r>
          </a:p>
        </p:txBody>
      </p:sp>
      <p:pic>
        <p:nvPicPr>
          <p:cNvPr id="5" name="Picture 6" descr="Fear Of Forms 101 - I Cant Believe I'm Not Bitter">
            <a:extLst>
              <a:ext uri="{FF2B5EF4-FFF2-40B4-BE49-F238E27FC236}">
                <a16:creationId xmlns:a16="http://schemas.microsoft.com/office/drawing/2014/main" id="{E78B00D0-30DB-488E-8CDB-026E8E1C9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41764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7631-310F-4ECE-ABF3-A616CA2F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Firstly, who decides? </a:t>
            </a: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EC33-95BA-4E74-866A-B09BF58B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616624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planning permission isn’t a 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licence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granted to an individual – it goes with the land (until it expires). So who decides whether to grant it?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around 90% are decided by Council 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officers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under “delegated powers”, not elected Councillors [see your local “Delegation Scheme” for the details]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around 14% annually are 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refused* – </a:t>
            </a: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of those, around 8% are taken to appeal, and about a third of those succeed</a:t>
            </a:r>
          </a:p>
          <a:p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0" i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* England only figure (2021-2)</a:t>
            </a:r>
          </a:p>
        </p:txBody>
      </p:sp>
    </p:spTree>
    <p:extLst>
      <p:ext uri="{BB962C8B-B14F-4D97-AF65-F5344CB8AC3E}">
        <p14:creationId xmlns:p14="http://schemas.microsoft.com/office/powerpoint/2010/main" val="297884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OK - to grant or not to grant?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4146" name="Picture 2" descr="Image result for hands up voting in committ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Deciding planning applications: </a:t>
            </a:r>
            <a:br>
              <a:rPr lang="en-GB" sz="3200" dirty="0">
                <a:latin typeface="Candara" panose="020E0502030303020204" pitchFamily="34" charset="0"/>
              </a:rPr>
            </a:br>
            <a:r>
              <a:rPr lang="en-GB" sz="3200" dirty="0">
                <a:latin typeface="Candara" panose="020E0502030303020204" pitchFamily="34" charset="0"/>
              </a:rPr>
              <a:t>the primacy of the development plan</a:t>
            </a:r>
          </a:p>
        </p:txBody>
      </p:sp>
      <p:sp>
        <p:nvSpPr>
          <p:cNvPr id="86019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dirty="0">
                <a:cs typeface="Arial" charset="0"/>
              </a:rPr>
              <a:t>	</a:t>
            </a:r>
            <a:r>
              <a:rPr lang="en-US" altLang="en-US" sz="2500" b="0" dirty="0">
                <a:latin typeface="Candara" panose="020E0502030303020204" pitchFamily="34" charset="0"/>
                <a:cs typeface="Arial" charset="0"/>
              </a:rPr>
              <a:t>“If regard is to be had to the development plan for the purpose of any determination to be made under the Planning Acts, </a:t>
            </a:r>
            <a:r>
              <a:rPr lang="en-US" altLang="en-US" sz="2500" b="0" i="1" dirty="0">
                <a:solidFill>
                  <a:srgbClr val="C00000"/>
                </a:solidFill>
                <a:latin typeface="Candara" panose="020E0502030303020204" pitchFamily="34" charset="0"/>
                <a:cs typeface="Arial" charset="0"/>
              </a:rPr>
              <a:t>the determination must be made in accordance with the plan, unless material considerations </a:t>
            </a:r>
            <a:r>
              <a:rPr lang="en-US" altLang="en-US" sz="2500" b="0" dirty="0">
                <a:latin typeface="Candara" panose="020E0502030303020204" pitchFamily="34" charset="0"/>
                <a:cs typeface="Arial" charset="0"/>
              </a:rPr>
              <a:t>[explanation soon] </a:t>
            </a:r>
            <a:r>
              <a:rPr lang="en-US" altLang="en-US" sz="2500" b="0" i="1" dirty="0">
                <a:solidFill>
                  <a:srgbClr val="C00000"/>
                </a:solidFill>
                <a:latin typeface="Candara" panose="020E0502030303020204" pitchFamily="34" charset="0"/>
                <a:cs typeface="Arial" charset="0"/>
              </a:rPr>
              <a:t>indicate otherwise”.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000" b="0" i="1" dirty="0">
                <a:latin typeface="Candara" panose="020E0502030303020204" pitchFamily="34" charset="0"/>
                <a:cs typeface="Arial" charset="0"/>
              </a:rPr>
              <a:t>Section 38 (6), Planning &amp; Compulsory Purchase Act 2004</a:t>
            </a:r>
            <a:endParaRPr lang="en-US" altLang="en-US" sz="1000" b="0" i="1" dirty="0">
              <a:latin typeface="Candara" panose="020E0502030303020204" pitchFamily="34" charset="0"/>
              <a:cs typeface="Arial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500" b="0" dirty="0">
              <a:latin typeface="Candara" panose="020E0502030303020204" pitchFamily="34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 dirty="0">
                <a:latin typeface="Candara" panose="020E0502030303020204" pitchFamily="34" charset="0"/>
                <a:cs typeface="Arial" charset="0"/>
              </a:rPr>
              <a:t>	The “primacy” of the Development Plan depends on it being:</a:t>
            </a:r>
          </a:p>
          <a:p>
            <a:pPr lvl="3">
              <a:spcBef>
                <a:spcPct val="0"/>
              </a:spcBef>
            </a:pPr>
            <a:r>
              <a:rPr lang="en-US" altLang="en-US" sz="2500" b="0" dirty="0">
                <a:latin typeface="Candara" panose="020E0502030303020204" pitchFamily="34" charset="0"/>
                <a:cs typeface="Arial" charset="0"/>
              </a:rPr>
              <a:t>up to date; and </a:t>
            </a:r>
          </a:p>
          <a:p>
            <a:pPr lvl="3">
              <a:spcBef>
                <a:spcPct val="0"/>
              </a:spcBef>
            </a:pPr>
            <a:r>
              <a:rPr lang="en-US" altLang="en-US" sz="2500" b="0" dirty="0">
                <a:latin typeface="Candara" panose="020E0502030303020204" pitchFamily="34" charset="0"/>
                <a:cs typeface="Arial" charset="0"/>
              </a:rPr>
              <a:t>in accord with national planning policies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What </a:t>
            </a:r>
            <a:r>
              <a:rPr lang="en-GB" sz="3200" u="sng" dirty="0">
                <a:latin typeface="Candara" panose="020E0502030303020204" pitchFamily="34" charset="0"/>
              </a:rPr>
              <a:t>is</a:t>
            </a:r>
            <a:r>
              <a:rPr lang="en-GB" sz="3200" dirty="0">
                <a:latin typeface="Candara" panose="020E0502030303020204" pitchFamily="34" charset="0"/>
              </a:rPr>
              <a:t> the Development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5688632"/>
          </a:xfrm>
        </p:spPr>
        <p:txBody>
          <a:bodyPr/>
          <a:lstStyle/>
          <a:p>
            <a:r>
              <a:rPr lang="en-GB" b="0" dirty="0">
                <a:latin typeface="Candara" panose="020E0502030303020204" pitchFamily="34" charset="0"/>
              </a:rPr>
              <a:t>The DP for an area consists of a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Local Plan*</a:t>
            </a:r>
            <a:r>
              <a:rPr lang="en-GB" b="0" dirty="0">
                <a:latin typeface="Candara" panose="020E0502030303020204" pitchFamily="34" charset="0"/>
              </a:rPr>
              <a:t> which </a:t>
            </a:r>
            <a:r>
              <a:rPr lang="en-GB" b="0" u="sng" dirty="0">
                <a:latin typeface="Candara" panose="020E0502030303020204" pitchFamily="34" charset="0"/>
              </a:rPr>
              <a:t>must</a:t>
            </a:r>
            <a:r>
              <a:rPr lang="en-GB" b="0" dirty="0">
                <a:latin typeface="Candara" panose="020E0502030303020204" pitchFamily="34" charset="0"/>
              </a:rPr>
              <a:t> be prepared by the Local Planning Authority, and kept up to date, </a:t>
            </a:r>
            <a:r>
              <a:rPr lang="en-GB" b="0" i="1" dirty="0">
                <a:latin typeface="Candara" panose="020E0502030303020204" pitchFamily="34" charset="0"/>
              </a:rPr>
              <a:t>plus....</a:t>
            </a:r>
          </a:p>
          <a:p>
            <a:endParaRPr lang="en-GB" b="0" i="1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any completed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neighbourhood plans </a:t>
            </a:r>
            <a:r>
              <a:rPr lang="en-GB" b="0" dirty="0">
                <a:latin typeface="Candara" panose="020E0502030303020204" pitchFamily="34" charset="0"/>
              </a:rPr>
              <a:t>(which are entirely </a:t>
            </a:r>
            <a:r>
              <a:rPr lang="en-GB" b="0" u="sng" dirty="0">
                <a:latin typeface="Candara" panose="020E0502030303020204" pitchFamily="34" charset="0"/>
              </a:rPr>
              <a:t>discretionary</a:t>
            </a:r>
            <a:r>
              <a:rPr lang="en-GB" b="0" dirty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in some areas work is under way on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joint strategic plans </a:t>
            </a:r>
            <a:r>
              <a:rPr lang="en-GB" b="0" dirty="0">
                <a:latin typeface="Candara" panose="020E0502030303020204" pitchFamily="34" charset="0"/>
              </a:rPr>
              <a:t>– when adopted, these will also be part of the formal development plan</a:t>
            </a:r>
          </a:p>
          <a:p>
            <a:endParaRPr lang="en-GB" b="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0" dirty="0">
                <a:latin typeface="Candara" panose="020E0502030303020204" pitchFamily="34" charset="0"/>
              </a:rPr>
              <a:t>* </a:t>
            </a:r>
            <a:r>
              <a:rPr lang="en-GB" sz="2000" b="0" i="1" dirty="0">
                <a:latin typeface="Candara" panose="020E0502030303020204" pitchFamily="34" charset="0"/>
              </a:rPr>
              <a:t>in 2-tier areas, minerals / waste policies are set out in local plans prepared  by the </a:t>
            </a:r>
            <a:r>
              <a:rPr lang="en-GB" sz="2000" b="0" i="1" u="sng" dirty="0">
                <a:latin typeface="Candara" panose="020E0502030303020204" pitchFamily="34" charset="0"/>
              </a:rPr>
              <a:t>County Council</a:t>
            </a:r>
            <a:r>
              <a:rPr lang="en-GB" sz="2000" b="0" i="1" dirty="0">
                <a:latin typeface="Candara" panose="020E0502030303020204" pitchFamily="34" charset="0"/>
              </a:rPr>
              <a:t>, with the Borough / District LPs doing the rest</a:t>
            </a:r>
            <a:endParaRPr lang="en-GB" sz="2000" b="0" i="1" u="sng" dirty="0">
              <a:latin typeface="Candara" panose="020E0502030303020204" pitchFamily="34" charset="0"/>
            </a:endParaRPr>
          </a:p>
          <a:p>
            <a:endParaRPr lang="en-GB" b="0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National policy</a:t>
            </a:r>
          </a:p>
        </p:txBody>
      </p:sp>
      <p:sp>
        <p:nvSpPr>
          <p:cNvPr id="96259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124744"/>
            <a:ext cx="8229600" cy="52565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b="0" dirty="0">
                <a:latin typeface="Candara" panose="020E0502030303020204" pitchFamily="34" charset="0"/>
              </a:rPr>
              <a:t>this is mainly found in the </a:t>
            </a:r>
            <a:r>
              <a:rPr lang="en-GB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National Planning Policy Framework (July 2021) </a:t>
            </a:r>
            <a:r>
              <a:rPr lang="en-GB" altLang="en-US" b="0" dirty="0">
                <a:latin typeface="Candara" panose="020E0502030303020204" pitchFamily="34" charset="0"/>
              </a:rPr>
              <a:t>–available to read online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b="0" dirty="0">
                <a:latin typeface="Candara" panose="020E0502030303020204" pitchFamily="34" charset="0"/>
              </a:rPr>
              <a:t>the NPPF has implications for both local </a:t>
            </a:r>
            <a:r>
              <a:rPr lang="en-GB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plan-making</a:t>
            </a:r>
            <a:r>
              <a:rPr lang="en-GB" altLang="en-US" b="0" dirty="0">
                <a:latin typeface="Candara" panose="020E0502030303020204" pitchFamily="34" charset="0"/>
              </a:rPr>
              <a:t> and how </a:t>
            </a:r>
            <a:r>
              <a:rPr lang="en-GB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applications</a:t>
            </a:r>
            <a:r>
              <a:rPr lang="en-GB" altLang="en-US" b="0" dirty="0">
                <a:latin typeface="Candara" panose="020E0502030303020204" pitchFamily="34" charset="0"/>
              </a:rPr>
              <a:t> are assessed. The NPPF is always being updated – and doesn’t require new legislation (because it’s </a:t>
            </a:r>
            <a:r>
              <a:rPr lang="en-GB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policy</a:t>
            </a:r>
            <a:r>
              <a:rPr lang="en-GB" altLang="en-US" b="0" dirty="0">
                <a:latin typeface="Candara" panose="020E0502030303020204" pitchFamily="34" charset="0"/>
              </a:rPr>
              <a:t>, not </a:t>
            </a:r>
            <a:r>
              <a:rPr lang="en-GB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law). </a:t>
            </a:r>
            <a:r>
              <a:rPr lang="en-GB" altLang="en-US" b="0" dirty="0">
                <a:latin typeface="Candara" panose="020E0502030303020204" pitchFamily="34" charset="0"/>
              </a:rPr>
              <a:t>Some changes have been flagged recently.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endParaRPr lang="en-GB" dirty="0"/>
          </a:p>
        </p:txBody>
      </p:sp>
      <p:pic>
        <p:nvPicPr>
          <p:cNvPr id="2054" name="Picture 6" descr="frackfreeryedale.org – NPPF Consultation Guidelines">
            <a:extLst>
              <a:ext uri="{FF2B5EF4-FFF2-40B4-BE49-F238E27FC236}">
                <a16:creationId xmlns:a16="http://schemas.microsoft.com/office/drawing/2014/main" id="{A7B47B87-56CB-4C9C-932A-55187EE6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5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Agenda for today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692696"/>
            <a:ext cx="8135937" cy="590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3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sz="2300" b="0" dirty="0">
              <a:solidFill>
                <a:srgbClr val="C00000"/>
              </a:solidFill>
              <a:latin typeface="Arial (Body)"/>
              <a:cs typeface="Calibri Light" panose="020F03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300" b="0" dirty="0">
                <a:solidFill>
                  <a:srgbClr val="C00000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We’re going to cover:</a:t>
            </a:r>
          </a:p>
          <a:p>
            <a:pPr marL="0" indent="0" eaLnBrk="1" hangingPunct="1">
              <a:buNone/>
            </a:pPr>
            <a:endParaRPr lang="en-US" altLang="en-US" sz="600" b="0" dirty="0">
              <a:solidFill>
                <a:schemeClr val="tx1"/>
              </a:solidFill>
              <a:latin typeface="Candara" panose="020E050203030302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the overall context for the planning system</a:t>
            </a:r>
          </a:p>
          <a:p>
            <a:pPr eaLnBrk="1" hangingPunct="1"/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what needs planning permission and what doesn’t?</a:t>
            </a:r>
          </a:p>
          <a:p>
            <a:pPr eaLnBrk="1" hangingPunct="1"/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making the decision: what’s taken into account?</a:t>
            </a:r>
          </a:p>
          <a:p>
            <a:pPr marL="0" indent="0" eaLnBrk="1" hangingPunct="1"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                       (a) the policy framework</a:t>
            </a:r>
          </a:p>
          <a:p>
            <a:pPr marL="0" indent="0" eaLnBrk="1" hangingPunct="1"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                       (b) other “material considerations”</a:t>
            </a:r>
          </a:p>
          <a:p>
            <a:pPr eaLnBrk="1" hangingPunct="1"/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who gets to be involved?</a:t>
            </a:r>
          </a:p>
          <a:p>
            <a:pPr eaLnBrk="1" hangingPunct="1"/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the choices for the planning authority – approve? refuse? defer? Types of permission and the use of conditions</a:t>
            </a:r>
          </a:p>
          <a:p>
            <a:pPr eaLnBrk="1" hangingPunct="1"/>
            <a:r>
              <a:rPr lang="en-US" altLang="en-US" sz="2300" b="0" dirty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the appeals system</a:t>
            </a:r>
          </a:p>
          <a:p>
            <a:pPr eaLnBrk="1" hangingPunct="1"/>
            <a:endParaRPr lang="en-US" altLang="en-US" sz="23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endParaRPr lang="en-US" altLang="en-US" sz="6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3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73" y="188640"/>
            <a:ext cx="8229600" cy="1296144"/>
          </a:xfrm>
        </p:spPr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A democratic deficit?</a:t>
            </a:r>
            <a:br>
              <a:rPr lang="en-GB" sz="3200" dirty="0">
                <a:latin typeface="Candara" panose="020E0502030303020204" pitchFamily="34" charset="0"/>
              </a:rPr>
            </a:br>
            <a:r>
              <a:rPr lang="en-GB" sz="3200" dirty="0">
                <a:latin typeface="Candara" panose="020E0502030303020204" pitchFamily="34" charset="0"/>
              </a:rPr>
              <a:t>“Bottom-up” or “top-down?” </a:t>
            </a:r>
            <a:br>
              <a:rPr lang="en-GB" sz="3200" dirty="0">
                <a:latin typeface="Candara" panose="020E0502030303020204" pitchFamily="34" charset="0"/>
              </a:rPr>
            </a:b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buNone/>
            </a:pPr>
            <a:endParaRPr lang="en-GB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GB" sz="2400" b="0" u="sng" dirty="0">
                <a:latin typeface="Candara" panose="020E0502030303020204" pitchFamily="34" charset="0"/>
              </a:rPr>
              <a:t>Can national policies override local ones? </a:t>
            </a:r>
          </a:p>
          <a:p>
            <a:pPr algn="ctr">
              <a:buNone/>
            </a:pPr>
            <a:endParaRPr lang="en-GB" sz="2400" dirty="0">
              <a:latin typeface="Candara" panose="020E0502030303020204" pitchFamily="34" charset="0"/>
            </a:endParaRPr>
          </a:p>
          <a:p>
            <a:pPr>
              <a:buNone/>
            </a:pPr>
            <a:r>
              <a:rPr lang="en-GB" dirty="0">
                <a:solidFill>
                  <a:srgbClr val="C00000"/>
                </a:solidFill>
                <a:latin typeface="Candara" panose="020E0502030303020204" pitchFamily="34" charset="0"/>
              </a:rPr>
              <a:t>YES! </a:t>
            </a:r>
            <a:r>
              <a:rPr lang="en-GB" b="0" dirty="0">
                <a:latin typeface="Candara" panose="020E0502030303020204" pitchFamily="34" charset="0"/>
              </a:rPr>
              <a:t>For example:</a:t>
            </a:r>
          </a:p>
          <a:p>
            <a:pPr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where there is no relevant development plan policy</a:t>
            </a:r>
          </a:p>
          <a:p>
            <a:pPr marL="0" indent="0"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but (more likely) where the relevant policy (or policies) are seen to be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out of date </a:t>
            </a:r>
            <a:endParaRPr lang="en-GB" b="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in these cases, the current NPPF contains “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a presumption in favour of sustainable development”</a:t>
            </a:r>
            <a:r>
              <a:rPr lang="en-GB" b="0" dirty="0">
                <a:latin typeface="Candara" panose="020E0502030303020204" pitchFamily="34" charset="0"/>
              </a:rPr>
              <a:t>.….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833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E184A5-6E8F-50EC-482A-15391ADACC4C}"/>
              </a:ext>
            </a:extLst>
          </p:cNvPr>
          <p:cNvSpPr txBox="1"/>
          <p:nvPr/>
        </p:nvSpPr>
        <p:spPr>
          <a:xfrm>
            <a:off x="899592" y="753750"/>
            <a:ext cx="77768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b="0" dirty="0">
                <a:latin typeface="Candara" panose="020E0502030303020204" pitchFamily="34" charset="0"/>
              </a:rPr>
              <a:t>....which means that </a:t>
            </a:r>
            <a:r>
              <a:rPr lang="en-GB" altLang="en-US" sz="2400" b="0" dirty="0">
                <a:solidFill>
                  <a:srgbClr val="C00000"/>
                </a:solidFill>
                <a:latin typeface="Candara" panose="020E0502030303020204" pitchFamily="34" charset="0"/>
              </a:rPr>
              <a:t>permission should be </a:t>
            </a:r>
            <a:r>
              <a:rPr lang="en-GB" altLang="en-US" sz="2400" b="0" u="sng" dirty="0">
                <a:solidFill>
                  <a:srgbClr val="C00000"/>
                </a:solidFill>
                <a:latin typeface="Candara" panose="020E0502030303020204" pitchFamily="34" charset="0"/>
              </a:rPr>
              <a:t>granted</a:t>
            </a:r>
            <a:r>
              <a:rPr lang="en-GB" altLang="en-US" sz="2400" b="0" dirty="0">
                <a:solidFill>
                  <a:srgbClr val="C00000"/>
                </a:solidFill>
                <a:latin typeface="Candara" panose="020E0502030303020204" pitchFamily="34" charset="0"/>
              </a:rPr>
              <a:t>, </a:t>
            </a:r>
            <a:r>
              <a:rPr lang="en-GB" altLang="en-US" sz="2400" b="0" dirty="0">
                <a:latin typeface="Candara" panose="020E0502030303020204" pitchFamily="34" charset="0"/>
              </a:rPr>
              <a:t>unless specific policies in the NPPF suggest it  should be refused, or any adverse effects of the development would </a:t>
            </a:r>
            <a:r>
              <a:rPr lang="en-GB" altLang="en-US" sz="2400" b="0" dirty="0">
                <a:solidFill>
                  <a:srgbClr val="C00000"/>
                </a:solidFill>
                <a:latin typeface="Candara" panose="020E0502030303020204" pitchFamily="34" charset="0"/>
              </a:rPr>
              <a:t>“</a:t>
            </a:r>
            <a:r>
              <a:rPr lang="en-GB" altLang="en-US" sz="2400" b="0" i="1" dirty="0">
                <a:solidFill>
                  <a:srgbClr val="C00000"/>
                </a:solidFill>
                <a:latin typeface="Candara" panose="020E0502030303020204" pitchFamily="34" charset="0"/>
              </a:rPr>
              <a:t>significantly and demonstrably” </a:t>
            </a:r>
            <a:r>
              <a:rPr lang="en-GB" altLang="en-US" sz="2400" b="0" dirty="0">
                <a:latin typeface="Candara" panose="020E0502030303020204" pitchFamily="34" charset="0"/>
              </a:rPr>
              <a:t>outweigh the benefits from the scheme (such as the provision of housing where it is needed)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altLang="en-US" sz="2400" b="0" dirty="0">
              <a:latin typeface="Candara" panose="020E0502030303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b="0" dirty="0">
                <a:latin typeface="Candara" panose="020E0502030303020204" pitchFamily="34" charset="0"/>
              </a:rPr>
              <a:t>the NPPF</a:t>
            </a:r>
            <a:r>
              <a:rPr lang="en-GB" altLang="en-US" sz="2400" b="0" i="1" dirty="0">
                <a:latin typeface="Candara" panose="020E0502030303020204" pitchFamily="34" charset="0"/>
              </a:rPr>
              <a:t> </a:t>
            </a:r>
            <a:r>
              <a:rPr lang="en-GB" altLang="en-US" sz="2400" b="0" dirty="0">
                <a:latin typeface="Candara" panose="020E0502030303020204" pitchFamily="34" charset="0"/>
              </a:rPr>
              <a:t>still has many “protective” policies – </a:t>
            </a:r>
            <a:r>
              <a:rPr lang="en-GB" altLang="en-US" sz="2400" b="0" dirty="0" err="1">
                <a:latin typeface="Candara" panose="020E0502030303020204" pitchFamily="34" charset="0"/>
              </a:rPr>
              <a:t>eg</a:t>
            </a:r>
            <a:r>
              <a:rPr lang="en-GB" altLang="en-US" sz="2400" b="0" dirty="0">
                <a:latin typeface="Candara" panose="020E0502030303020204" pitchFamily="34" charset="0"/>
              </a:rPr>
              <a:t> open space, valued landscapes, biodiversity, Green Belt, flood risk, the historic environment etc. New refs to climate change (2021) – to be beefed up in the next version?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altLang="en-US" sz="2400" b="0" dirty="0">
              <a:latin typeface="Candara" panose="020E0502030303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b="0" dirty="0">
                <a:latin typeface="Candara" panose="020E0502030303020204" pitchFamily="34" charset="0"/>
              </a:rPr>
              <a:t>and it reiterates the </a:t>
            </a:r>
            <a:r>
              <a:rPr lang="en-GB" altLang="en-US" sz="2400" b="0" dirty="0">
                <a:solidFill>
                  <a:srgbClr val="C00000"/>
                </a:solidFill>
                <a:latin typeface="Candara" panose="020E0502030303020204" pitchFamily="34" charset="0"/>
              </a:rPr>
              <a:t>primacy of the DP</a:t>
            </a:r>
            <a:r>
              <a:rPr lang="en-GB" altLang="en-US" sz="2400" b="0" dirty="0">
                <a:latin typeface="Candara" panose="020E0502030303020204" pitchFamily="34" charset="0"/>
              </a:rPr>
              <a:t>: so, where an application </a:t>
            </a:r>
            <a:r>
              <a:rPr lang="en-GB" altLang="en-US" sz="2400" dirty="0">
                <a:latin typeface="Candara" panose="020E0502030303020204" pitchFamily="34" charset="0"/>
              </a:rPr>
              <a:t>conflicts</a:t>
            </a:r>
            <a:r>
              <a:rPr lang="en-GB" altLang="en-US" sz="2400" b="0" dirty="0">
                <a:latin typeface="Candara" panose="020E0502030303020204" pitchFamily="34" charset="0"/>
              </a:rPr>
              <a:t> with an </a:t>
            </a:r>
            <a:r>
              <a:rPr lang="en-GB" altLang="en-US" sz="2400" b="0" dirty="0">
                <a:solidFill>
                  <a:srgbClr val="C00000"/>
                </a:solidFill>
                <a:latin typeface="Candara" panose="020E0502030303020204" pitchFamily="34" charset="0"/>
              </a:rPr>
              <a:t>up-to-date </a:t>
            </a:r>
            <a:r>
              <a:rPr lang="en-GB" altLang="en-US" sz="2400" b="0" dirty="0">
                <a:latin typeface="Candara" panose="020E0502030303020204" pitchFamily="34" charset="0"/>
              </a:rPr>
              <a:t>Development Plan, “permission should not usually be granted” </a:t>
            </a:r>
          </a:p>
        </p:txBody>
      </p:sp>
    </p:spTree>
    <p:extLst>
      <p:ext uri="{BB962C8B-B14F-4D97-AF65-F5344CB8AC3E}">
        <p14:creationId xmlns:p14="http://schemas.microsoft.com/office/powerpoint/2010/main" val="356800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E159-5D4E-0120-A6AA-AD9EB54D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end of the housing numbers game?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71770-01A4-D110-DA8F-B5231BEA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en-GB" altLang="en-US" b="0" dirty="0">
              <a:latin typeface="Candara" panose="020E0502030303020204" pitchFamily="34" charset="0"/>
            </a:endParaRPr>
          </a:p>
          <a:p>
            <a:r>
              <a:rPr lang="en-GB" altLang="en-US" b="0" dirty="0">
                <a:latin typeface="Candara" panose="020E0502030303020204" pitchFamily="34" charset="0"/>
              </a:rPr>
              <a:t>Local Plan examinations and planning appeals have been  dominated for years by arguments about housing </a:t>
            </a:r>
            <a:r>
              <a:rPr lang="en-GB" altLang="en-US" dirty="0">
                <a:latin typeface="Candara" panose="020E0502030303020204" pitchFamily="34" charset="0"/>
              </a:rPr>
              <a:t>numbers </a:t>
            </a:r>
            <a:r>
              <a:rPr lang="en-GB" altLang="en-US" b="0" dirty="0">
                <a:latin typeface="Candara" panose="020E0502030303020204" pitchFamily="34" charset="0"/>
              </a:rPr>
              <a:t>– especially the Council’s ability to demonstrate a </a:t>
            </a:r>
            <a:r>
              <a:rPr lang="en-GB" altLang="en-US" b="0" u="sng" dirty="0">
                <a:latin typeface="Candara" panose="020E0502030303020204" pitchFamily="34" charset="0"/>
              </a:rPr>
              <a:t>5-year supply of housing land </a:t>
            </a:r>
            <a:r>
              <a:rPr lang="en-GB" altLang="en-US" b="0" dirty="0">
                <a:latin typeface="Candara" panose="020E0502030303020204" pitchFamily="34" charset="0"/>
              </a:rPr>
              <a:t>(and even about how that should be calculated). Local communities have not been properly engaged in all this</a:t>
            </a:r>
          </a:p>
          <a:p>
            <a:pPr marL="0" indent="0">
              <a:buNone/>
            </a:pPr>
            <a:endParaRPr lang="en-GB" altLang="en-US" b="0" dirty="0">
              <a:latin typeface="Candara" panose="020E0502030303020204" pitchFamily="34" charset="0"/>
            </a:endParaRPr>
          </a:p>
          <a:p>
            <a:r>
              <a:rPr lang="en-GB" altLang="en-US" b="0" dirty="0">
                <a:latin typeface="Candara" panose="020E0502030303020204" pitchFamily="34" charset="0"/>
              </a:rPr>
              <a:t>…. but are there are some signs that the Govt finally wants to put less emphasis on the </a:t>
            </a:r>
            <a:r>
              <a:rPr lang="en-GB" altLang="en-US" b="0" i="1" dirty="0">
                <a:solidFill>
                  <a:srgbClr val="C00000"/>
                </a:solidFill>
                <a:latin typeface="Candara" panose="020E0502030303020204" pitchFamily="34" charset="0"/>
              </a:rPr>
              <a:t>numbers</a:t>
            </a:r>
            <a:r>
              <a:rPr lang="en-GB" altLang="en-US" b="0" i="1" dirty="0">
                <a:latin typeface="Candara" panose="020E0502030303020204" pitchFamily="34" charset="0"/>
              </a:rPr>
              <a:t> </a:t>
            </a:r>
            <a:r>
              <a:rPr lang="en-GB" altLang="en-US" b="0" dirty="0">
                <a:latin typeface="Candara" panose="020E0502030303020204" pitchFamily="34" charset="0"/>
              </a:rPr>
              <a:t>and more on creating sustainable </a:t>
            </a:r>
            <a:r>
              <a:rPr lang="en-GB" altLang="en-US" b="0" i="1" dirty="0">
                <a:solidFill>
                  <a:srgbClr val="C00000"/>
                </a:solidFill>
                <a:latin typeface="Candara" panose="020E0502030303020204" pitchFamily="34" charset="0"/>
              </a:rPr>
              <a:t>places</a:t>
            </a:r>
            <a:r>
              <a:rPr lang="en-GB" altLang="en-US" b="0" i="1" dirty="0">
                <a:latin typeface="Candara" panose="020E0502030303020204" pitchFamily="34" charset="0"/>
              </a:rPr>
              <a:t> </a:t>
            </a:r>
            <a:r>
              <a:rPr lang="en-GB" altLang="en-US" b="0" dirty="0">
                <a:latin typeface="Candara" panose="020E0502030303020204" pitchFamily="34" charset="0"/>
              </a:rPr>
              <a:t>that people can support</a:t>
            </a:r>
            <a:r>
              <a:rPr lang="en-GB" altLang="en-US" b="0" i="1" dirty="0">
                <a:latin typeface="Candara" panose="020E0502030303020204" pitchFamily="34" charset="0"/>
              </a:rPr>
              <a:t>? </a:t>
            </a:r>
            <a:r>
              <a:rPr lang="en-GB" altLang="en-US" b="0" dirty="0">
                <a:latin typeface="Candara" panose="020E0502030303020204" pitchFamily="34" charset="0"/>
              </a:rPr>
              <a:t>Michael Gove seems to have got the message</a:t>
            </a:r>
          </a:p>
          <a:p>
            <a:endParaRPr lang="en-GB" altLang="en-US" b="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altLang="en-US" b="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altLang="en-US" b="0" dirty="0">
                <a:latin typeface="Candara" panose="020E0502030303020204" pitchFamily="34" charset="0"/>
              </a:rPr>
              <a:t>   </a:t>
            </a:r>
            <a:endParaRPr lang="en-GB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4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B5A9-65E7-4ADC-9B66-1AAB81D0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/>
              <a:t>   </a:t>
            </a:r>
            <a:r>
              <a:rPr lang="en-GB" sz="3200" dirty="0">
                <a:latin typeface="Candara" panose="020E0502030303020204" pitchFamily="34" charset="0"/>
              </a:rPr>
              <a:t>a short break….</a:t>
            </a:r>
          </a:p>
        </p:txBody>
      </p:sp>
      <p:pic>
        <p:nvPicPr>
          <p:cNvPr id="1028" name="Picture 4" descr="Free hourglass - Vector Art">
            <a:extLst>
              <a:ext uri="{FF2B5EF4-FFF2-40B4-BE49-F238E27FC236}">
                <a16:creationId xmlns:a16="http://schemas.microsoft.com/office/drawing/2014/main" id="{C41168EF-5029-4DC7-B7CA-F18FF10828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3"/>
            <a:ext cx="3168351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50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“Other material considerations”</a:t>
            </a:r>
          </a:p>
        </p:txBody>
      </p:sp>
      <p:sp>
        <p:nvSpPr>
          <p:cNvPr id="95235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417638"/>
            <a:ext cx="8229600" cy="4708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b="0" i="1" dirty="0">
                <a:latin typeface="Candara" panose="020E0502030303020204" pitchFamily="34" charset="0"/>
              </a:rPr>
              <a:t>Three areas …..</a:t>
            </a:r>
          </a:p>
          <a:p>
            <a:pPr marL="0" indent="0">
              <a:spcBef>
                <a:spcPct val="0"/>
              </a:spcBef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b="0" dirty="0">
                <a:latin typeface="Candara" panose="020E0502030303020204" pitchFamily="34" charset="0"/>
              </a:rPr>
              <a:t>we’ve just seen that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national planning policy </a:t>
            </a:r>
            <a:r>
              <a:rPr lang="en-GB" b="0" dirty="0">
                <a:latin typeface="Candara" panose="020E0502030303020204" pitchFamily="34" charset="0"/>
              </a:rPr>
              <a:t>is an important material consideration, in addition to 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Development Plan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b="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b="0" dirty="0">
                <a:latin typeface="Candara" panose="020E0502030303020204" pitchFamily="34" charset="0"/>
              </a:rPr>
              <a:t>there’s also 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views of consultees / third parties </a:t>
            </a:r>
          </a:p>
          <a:p>
            <a:pPr>
              <a:spcBef>
                <a:spcPct val="0"/>
              </a:spcBef>
            </a:pPr>
            <a:endParaRPr lang="en-GB" b="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b="0" dirty="0">
                <a:latin typeface="Candara" panose="020E0502030303020204" pitchFamily="34" charset="0"/>
              </a:rPr>
              <a:t>and specific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factors on the ground, </a:t>
            </a:r>
            <a:r>
              <a:rPr lang="en-GB" b="0" dirty="0">
                <a:latin typeface="Candara" panose="020E0502030303020204" pitchFamily="34" charset="0"/>
              </a:rPr>
              <a:t>because every case is different</a:t>
            </a:r>
          </a:p>
          <a:p>
            <a:pPr>
              <a:spcBef>
                <a:spcPct val="0"/>
              </a:spcBef>
            </a:pPr>
            <a:endParaRPr lang="en-GB" b="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b="0" dirty="0">
                <a:latin typeface="Candara" panose="020E0502030303020204" pitchFamily="34" charset="0"/>
              </a:rPr>
              <a:t>it’s a fundamental principle that every application should be considered </a:t>
            </a:r>
            <a:r>
              <a:rPr lang="en-GB" b="0" i="1" dirty="0">
                <a:latin typeface="Candara" panose="020E0502030303020204" pitchFamily="34" charset="0"/>
              </a:rPr>
              <a:t>on its individual merits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b="0" dirty="0"/>
              <a:t>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b="0" dirty="0"/>
              <a:t>                 </a:t>
            </a:r>
            <a:endParaRPr lang="en-GB" dirty="0"/>
          </a:p>
          <a:p>
            <a:pPr>
              <a:spcBef>
                <a:spcPct val="0"/>
              </a:spcBef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346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/>
              <a:t> </a:t>
            </a:r>
            <a:br>
              <a:rPr lang="en-GB" dirty="0"/>
            </a:br>
            <a:r>
              <a:rPr lang="en-GB" sz="3200" dirty="0">
                <a:latin typeface="Candara" panose="020E0502030303020204" pitchFamily="34" charset="0"/>
              </a:rPr>
              <a:t>views of consultees/third parties</a:t>
            </a:r>
          </a:p>
        </p:txBody>
      </p:sp>
      <p:sp>
        <p:nvSpPr>
          <p:cNvPr id="108547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124745"/>
            <a:ext cx="8435975" cy="54586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i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Candara" panose="020E0502030303020204" pitchFamily="34" charset="0"/>
              </a:rPr>
              <a:t>statutory consultees </a:t>
            </a:r>
            <a:r>
              <a:rPr lang="en-US" altLang="en-US" sz="2000" b="0" dirty="0">
                <a:latin typeface="Candara" panose="020E0502030303020204" pitchFamily="34" charset="0"/>
              </a:rPr>
              <a:t>- 25 in total e.g.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0" dirty="0">
              <a:latin typeface="Candara" panose="020E0502030303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the relevant highways authority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Environment Agency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Natural England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Historic England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Sport England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Health &amp; Safety Exec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the lead local flood authority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water and sewerage undertakers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dirty="0">
                <a:latin typeface="Candara" panose="020E0502030303020204" pitchFamily="34" charset="0"/>
              </a:rPr>
              <a:t>           - and Parish and Town Councils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Candara" panose="020E0502030303020204" pitchFamily="34" charset="0"/>
              </a:rPr>
              <a:t>general publicity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b="0" i="1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0" dirty="0">
                <a:latin typeface="Candara" panose="020E0502030303020204" pitchFamily="34" charset="0"/>
              </a:rPr>
              <a:t>The minimum legal requirement is that LPAs “shall take account of” all these views – but how much </a:t>
            </a:r>
            <a:r>
              <a:rPr lang="en-US" altLang="en-US" sz="2000" b="0" dirty="0">
                <a:solidFill>
                  <a:srgbClr val="C00000"/>
                </a:solidFill>
                <a:latin typeface="Candara" panose="020E0502030303020204" pitchFamily="34" charset="0"/>
              </a:rPr>
              <a:t>weight</a:t>
            </a:r>
            <a:r>
              <a:rPr lang="en-US" altLang="en-US" sz="2000" b="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2000" b="0" dirty="0">
                <a:latin typeface="Candara" panose="020E0502030303020204" pitchFamily="34" charset="0"/>
              </a:rPr>
              <a:t>should be given to them is a matter of </a:t>
            </a:r>
            <a:r>
              <a:rPr lang="en-US" altLang="en-US" sz="2000" b="0" dirty="0">
                <a:solidFill>
                  <a:srgbClr val="C00000"/>
                </a:solidFill>
                <a:latin typeface="Candara" panose="020E0502030303020204" pitchFamily="34" charset="0"/>
              </a:rPr>
              <a:t>planning judgement </a:t>
            </a:r>
            <a:r>
              <a:rPr lang="en-US" altLang="en-US" sz="2000" b="0" dirty="0">
                <a:latin typeface="Candara" panose="020E0502030303020204" pitchFamily="34" charset="0"/>
              </a:rPr>
              <a:t>– not a question of law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b="0" dirty="0"/>
          </a:p>
          <a:p>
            <a:pPr eaLnBrk="1" hangingPunct="1">
              <a:lnSpc>
                <a:spcPct val="80000"/>
              </a:lnSpc>
            </a:pPr>
            <a:endParaRPr lang="en-US" altLang="en-US" b="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40F4-3565-4842-85AE-CB4B6A97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Does it matter what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F57A-6499-492A-BC65-C25548DC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r>
              <a:rPr lang="en-US" altLang="en-US" b="0" dirty="0">
                <a:latin typeface="Candara" panose="020E0502030303020204" pitchFamily="34" charset="0"/>
              </a:rPr>
              <a:t>Parish and Town Councils are part of local democracy –they should be able to influence the debate about outcomes</a:t>
            </a:r>
          </a:p>
          <a:p>
            <a:pPr marL="0" indent="0">
              <a:buNone/>
            </a:pPr>
            <a:endParaRPr lang="en-US" altLang="en-US" b="0" dirty="0">
              <a:latin typeface="Candara" panose="020E0502030303020204" pitchFamily="34" charset="0"/>
            </a:endParaRPr>
          </a:p>
          <a:p>
            <a:r>
              <a:rPr lang="en-US" altLang="en-US" b="0" dirty="0">
                <a:latin typeface="Candara" panose="020E0502030303020204" pitchFamily="34" charset="0"/>
              </a:rPr>
              <a:t>one way is to engage fully with the plan-making process – the preparation and updating of the Local Plan</a:t>
            </a:r>
          </a:p>
          <a:p>
            <a:pPr marL="0" indent="0">
              <a:buNone/>
            </a:pPr>
            <a:endParaRPr lang="en-US" altLang="en-US" b="0" dirty="0">
              <a:latin typeface="Candara" panose="020E0502030303020204" pitchFamily="34" charset="0"/>
            </a:endParaRPr>
          </a:p>
          <a:p>
            <a:r>
              <a:rPr lang="en-US" altLang="en-US" b="0" dirty="0">
                <a:latin typeface="Candara" panose="020E0502030303020204" pitchFamily="34" charset="0"/>
              </a:rPr>
              <a:t>another is responding to invitations to comment on individual planning applications</a:t>
            </a:r>
          </a:p>
          <a:p>
            <a:endParaRPr lang="en-US" altLang="en-US" b="0" dirty="0">
              <a:latin typeface="Candara" panose="020E0502030303020204" pitchFamily="34" charset="0"/>
            </a:endParaRPr>
          </a:p>
          <a:p>
            <a:r>
              <a:rPr lang="en-US" altLang="en-US" b="0" dirty="0">
                <a:latin typeface="Candara" panose="020E0502030303020204" pitchFamily="34" charset="0"/>
              </a:rPr>
              <a:t>remember that the </a:t>
            </a:r>
            <a:r>
              <a:rPr lang="en-US" altLang="en-US" b="0" i="1" dirty="0">
                <a:latin typeface="Candara" panose="020E0502030303020204" pitchFamily="34" charset="0"/>
              </a:rPr>
              <a:t>weight </a:t>
            </a:r>
            <a:r>
              <a:rPr lang="en-US" altLang="en-US" b="0" dirty="0">
                <a:latin typeface="Candara" panose="020E0502030303020204" pitchFamily="34" charset="0"/>
              </a:rPr>
              <a:t>of public opinion (for or against) is </a:t>
            </a:r>
            <a:r>
              <a:rPr lang="en-US" altLang="en-US" b="0" u="sng" dirty="0">
                <a:latin typeface="Candara" panose="020E0502030303020204" pitchFamily="34" charset="0"/>
              </a:rPr>
              <a:t>not</a:t>
            </a:r>
            <a:r>
              <a:rPr lang="en-US" altLang="en-US" b="0" dirty="0">
                <a:latin typeface="Candara" panose="020E0502030303020204" pitchFamily="34" charset="0"/>
              </a:rPr>
              <a:t> a material consideration – it’s not a referendum!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66509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5E31-A1EA-4A56-8336-FB2DFF6E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4784"/>
            <a:ext cx="7787208" cy="4641379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restrict your comments to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material planning considerations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, and forget about everything else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if you’re objecting to something, be clear whether it’s the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principle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you don’t like, or some detail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where possible, refer to current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policies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and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evidence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to support / explain the reason for your views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BCB0AB-B65F-41BF-9382-28857B35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1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Responding to planning applications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114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2"/>
          <p:cNvSpPr>
            <a:spLocks noGrp="1"/>
          </p:cNvSpPr>
          <p:nvPr>
            <p:ph type="title"/>
          </p:nvPr>
        </p:nvSpPr>
        <p:spPr>
          <a:xfrm>
            <a:off x="1485900" y="188640"/>
            <a:ext cx="6172200" cy="124213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600" dirty="0">
                <a:latin typeface="Candara" panose="020E0502030303020204" pitchFamily="34" charset="0"/>
              </a:rPr>
              <a:t>f</a:t>
            </a:r>
            <a:r>
              <a:rPr lang="en-US" altLang="en-US" sz="3600" dirty="0">
                <a:latin typeface="Candara" panose="020E0502030303020204" pitchFamily="34" charset="0"/>
              </a:rPr>
              <a:t>actors on the ground</a:t>
            </a:r>
            <a:endParaRPr lang="en-GB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233358"/>
              </p:ext>
            </p:extLst>
          </p:nvPr>
        </p:nvGraphicFramePr>
        <p:xfrm>
          <a:off x="1043608" y="1556792"/>
          <a:ext cx="7344816" cy="48245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0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MATERIAL</a:t>
                      </a:r>
                      <a:endParaRPr lang="en-GB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NON-MATERIAL</a:t>
                      </a:r>
                      <a:endParaRPr lang="en-GB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design and visual impact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the applicant or agent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privacy/daylight/sunlight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land ownership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noise, smell, pollution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private rights e.g. access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access/traffic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restrictive covenants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flood risk, sustainability issues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property 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ecology, landscape, historic environment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competition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crime (and fear of)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loss of view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economic impact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“moral” issues (</a:t>
                      </a:r>
                      <a:r>
                        <a:rPr kumimoji="0" lang="en-GB" altLang="en-US" sz="15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eg</a:t>
                      </a:r>
                      <a:r>
                        <a:rPr kumimoji="0" lang="en-GB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 gambling)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planning history/related decisions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numbers of representations</a:t>
                      </a:r>
                      <a:endParaRPr kumimoji="0" lang="en-US" alt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health / health and safety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change from previous scheme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cumulative impact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6A82E-8B2C-45F0-8F2F-4D9052FE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Any questions about this list?</a:t>
            </a:r>
            <a:endParaRPr lang="en-GB" sz="32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Free Question Mark Images, Download Free Clip Art, Free Clip Art on Clipart  Library">
            <a:extLst>
              <a:ext uri="{FF2B5EF4-FFF2-40B4-BE49-F238E27FC236}">
                <a16:creationId xmlns:a16="http://schemas.microsoft.com/office/drawing/2014/main" id="{4B711FB5-5F23-4D19-81AD-54760F06A1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7916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60C4-7E4E-4AE7-A4EE-369F3159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8152-1A16-4701-BB17-CBE75105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b="0" dirty="0">
                <a:latin typeface="Candara" panose="020E0502030303020204" pitchFamily="34" charset="0"/>
                <a:cs typeface="Calibri Light" panose="020F0302020204030204" pitchFamily="34" charset="0"/>
              </a:rPr>
              <a:t>We won’t have time to look at (for example):</a:t>
            </a:r>
          </a:p>
          <a:p>
            <a:pPr marL="0" indent="0">
              <a:buNone/>
            </a:pPr>
            <a:endParaRPr lang="en-GB" b="0" dirty="0">
              <a:latin typeface="Candara" panose="020E0502030303020204" pitchFamily="34" charset="0"/>
              <a:cs typeface="Calibri Light" panose="020F030202020403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  <a:cs typeface="Calibri Light" panose="020F0302020204030204" pitchFamily="34" charset="0"/>
              </a:rPr>
              <a:t>how plans are prepared</a:t>
            </a:r>
          </a:p>
          <a:p>
            <a:r>
              <a:rPr lang="en-GB" b="0" dirty="0">
                <a:latin typeface="Candara" panose="020E0502030303020204" pitchFamily="34" charset="0"/>
                <a:cs typeface="Calibri Light" panose="020F0302020204030204" pitchFamily="34" charset="0"/>
              </a:rPr>
              <a:t>specific policies (such as housing or the Green Belt)</a:t>
            </a:r>
          </a:p>
          <a:p>
            <a:r>
              <a:rPr lang="en-GB" b="0" dirty="0">
                <a:latin typeface="Candara" panose="020E0502030303020204" pitchFamily="34" charset="0"/>
                <a:cs typeface="Calibri Light" panose="020F0302020204030204" pitchFamily="34" charset="0"/>
              </a:rPr>
              <a:t>S.106 planning obligations and the Community Infrastructure Levy</a:t>
            </a:r>
          </a:p>
          <a:p>
            <a:r>
              <a:rPr lang="en-GB" b="0" dirty="0">
                <a:latin typeface="Candara" panose="020E0502030303020204" pitchFamily="34" charset="0"/>
                <a:cs typeface="Calibri Light" panose="020F0302020204030204" pitchFamily="34" charset="0"/>
              </a:rPr>
              <a:t>the enforcement regime</a:t>
            </a:r>
          </a:p>
          <a:p>
            <a:r>
              <a:rPr lang="en-GB" b="0" dirty="0">
                <a:latin typeface="Candara" panose="020E0502030303020204" pitchFamily="34" charset="0"/>
                <a:cs typeface="Calibri Light" panose="020F0302020204030204" pitchFamily="34" charset="0"/>
              </a:rPr>
              <a:t>how to ensure probity in decision-making</a:t>
            </a:r>
          </a:p>
          <a:p>
            <a:pPr marL="0" indent="0">
              <a:buNone/>
            </a:pPr>
            <a:endParaRPr lang="en-GB" b="0" dirty="0">
              <a:latin typeface="Arial (Body)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904-BBD7-47D9-98F8-EC58C83AB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56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some o</a:t>
            </a:r>
            <a:r>
              <a:rPr lang="en-US" sz="3200" dirty="0" err="1">
                <a:latin typeface="Candara" panose="020E0502030303020204" pitchFamily="34" charset="0"/>
                <a:ea typeface="ＭＳ Ｐゴシック"/>
                <a:cs typeface="ＭＳ Ｐゴシック"/>
              </a:rPr>
              <a:t>ther</a:t>
            </a:r>
            <a:r>
              <a:rPr lang="en-US" sz="3200" dirty="0">
                <a:latin typeface="Candara" panose="020E0502030303020204" pitchFamily="34" charset="0"/>
                <a:ea typeface="ＭＳ Ｐゴシック"/>
                <a:cs typeface="ＭＳ Ｐゴシック"/>
              </a:rPr>
              <a:t> factors</a:t>
            </a: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96259" name="Content Placeholder 3"/>
          <p:cNvSpPr>
            <a:spLocks noGrp="1"/>
          </p:cNvSpPr>
          <p:nvPr>
            <p:ph idx="1"/>
          </p:nvPr>
        </p:nvSpPr>
        <p:spPr bwMode="auto">
          <a:xfrm>
            <a:off x="250825" y="1412875"/>
            <a:ext cx="8893175" cy="47132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2350" b="0" dirty="0"/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350" b="0" dirty="0">
                <a:latin typeface="Candara" panose="020E0502030303020204" pitchFamily="34" charset="0"/>
              </a:rPr>
              <a:t>the economic </a:t>
            </a:r>
            <a:r>
              <a:rPr lang="en-US" sz="2350" b="0" dirty="0">
                <a:solidFill>
                  <a:srgbClr val="C00000"/>
                </a:solidFill>
                <a:latin typeface="Candara" panose="020E0502030303020204" pitchFamily="34" charset="0"/>
              </a:rPr>
              <a:t>viability</a:t>
            </a:r>
            <a:r>
              <a:rPr lang="en-US" sz="2350" b="0" dirty="0">
                <a:latin typeface="Candara" panose="020E0502030303020204" pitchFamily="34" charset="0"/>
              </a:rPr>
              <a:t> of the proposed development has become increasingly relevant – and controversial. This might constrain what it is reasonable to ask for in negotiations – the amount of affordable housing, for example</a:t>
            </a:r>
          </a:p>
          <a:p>
            <a:pPr>
              <a:defRPr/>
            </a:pPr>
            <a:r>
              <a:rPr lang="en-US" sz="2400" b="0" dirty="0">
                <a:latin typeface="Candara" panose="020E0502030303020204" pitchFamily="34" charset="0"/>
              </a:rPr>
              <a:t>the </a:t>
            </a:r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</a:rPr>
              <a:t>personal circumstances </a:t>
            </a:r>
            <a:r>
              <a:rPr lang="en-US" sz="2400" b="0" dirty="0">
                <a:latin typeface="Candara" panose="020E0502030303020204" pitchFamily="34" charset="0"/>
              </a:rPr>
              <a:t>of an applicant will very rarely be material (whereas the needs of a </a:t>
            </a:r>
            <a:r>
              <a:rPr lang="en-US" sz="2400" b="0" i="1" dirty="0">
                <a:latin typeface="Candara" panose="020E0502030303020204" pitchFamily="34" charset="0"/>
              </a:rPr>
              <a:t>business</a:t>
            </a:r>
            <a:r>
              <a:rPr lang="en-US" sz="2400" b="0" dirty="0">
                <a:latin typeface="Candara" panose="020E0502030303020204" pitchFamily="34" charset="0"/>
              </a:rPr>
              <a:t> could be – e.g. a case for an additional dwelling on a farm</a:t>
            </a:r>
            <a:r>
              <a:rPr lang="en-US" sz="2400" b="0" dirty="0"/>
              <a:t>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some related matters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en-GB" b="0" dirty="0">
                <a:latin typeface="Candara" panose="020E0502030303020204" pitchFamily="34" charset="0"/>
              </a:rPr>
              <a:t>wider policy objectives (such as addressing climate change, crime and disorder considerations etc) are in the background – but might sometimes come to the fore (for example, the pros and cons of a new power station)</a:t>
            </a:r>
          </a:p>
          <a:p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Listed Buildings &amp; Conservation Areas Act 1990 </a:t>
            </a:r>
            <a:r>
              <a:rPr lang="en-GB" b="0" dirty="0">
                <a:latin typeface="Candara" panose="020E0502030303020204" pitchFamily="34" charset="0"/>
              </a:rPr>
              <a:t>may be relevant</a:t>
            </a:r>
          </a:p>
          <a:p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don’t forget 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Building Regulations </a:t>
            </a:r>
            <a:r>
              <a:rPr lang="en-GB" b="0" dirty="0">
                <a:latin typeface="Candara" panose="020E0502030303020204" pitchFamily="34" charset="0"/>
              </a:rPr>
              <a:t>– planning permission may not be permission to build</a:t>
            </a:r>
          </a:p>
          <a:p>
            <a:endParaRPr lang="en-GB" b="0" dirty="0">
              <a:latin typeface="Candara" panose="020E0502030303020204" pitchFamily="34" charset="0"/>
            </a:endParaRPr>
          </a:p>
          <a:p>
            <a:r>
              <a:rPr lang="en-GB" altLang="en-US" b="0" dirty="0">
                <a:latin typeface="Candara" panose="020E0502030303020204" pitchFamily="34" charset="0"/>
              </a:rPr>
              <a:t>we can generally assume that the </a:t>
            </a:r>
            <a:r>
              <a:rPr lang="en-GB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Human Rights Act </a:t>
            </a:r>
            <a:r>
              <a:rPr lang="en-GB" altLang="en-US" b="0" dirty="0">
                <a:latin typeface="Candara" panose="020E0502030303020204" pitchFamily="34" charset="0"/>
              </a:rPr>
              <a:t>is automatically complied with – as long as the system operates the way it is supposed to</a:t>
            </a:r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318B-07C8-4A06-A33E-00176BA9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The options for decision-makers</a:t>
            </a:r>
          </a:p>
        </p:txBody>
      </p:sp>
      <p:pic>
        <p:nvPicPr>
          <p:cNvPr id="1026" name="Picture 2" descr="ᐈ Yes no stock pictures, Royalty Free yes no maybe photos | download on  Depositphotos®">
            <a:extLst>
              <a:ext uri="{FF2B5EF4-FFF2-40B4-BE49-F238E27FC236}">
                <a16:creationId xmlns:a16="http://schemas.microsoft.com/office/drawing/2014/main" id="{7218FA17-685C-4DE4-9C16-D9E0FB898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3" y="1600200"/>
            <a:ext cx="67989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07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Approvals</a:t>
            </a:r>
          </a:p>
        </p:txBody>
      </p:sp>
      <p:sp>
        <p:nvSpPr>
          <p:cNvPr id="121859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Candara" panose="020E0502030303020204" pitchFamily="34" charset="0"/>
              </a:rPr>
              <a:t>If a decision seems to conflict with the development plan, there must be a clear explanation / justification to maintain public confidence in the process – especially important if permission is being </a:t>
            </a:r>
            <a:r>
              <a:rPr lang="en-US" b="0" i="1" dirty="0">
                <a:latin typeface="Candara" panose="020E0502030303020204" pitchFamily="34" charset="0"/>
              </a:rPr>
              <a:t>granted</a:t>
            </a:r>
          </a:p>
          <a:p>
            <a:endParaRPr lang="en-US" b="0" dirty="0">
              <a:latin typeface="Candara" panose="020E0502030303020204" pitchFamily="34" charset="0"/>
            </a:endParaRPr>
          </a:p>
          <a:p>
            <a:r>
              <a:rPr lang="en-US" b="0" dirty="0">
                <a:latin typeface="Candara" panose="020E0502030303020204" pitchFamily="34" charset="0"/>
              </a:rPr>
              <a:t>approvals are usually subject to conditions (which may be appealed against)</a:t>
            </a:r>
          </a:p>
          <a:p>
            <a:endParaRPr lang="en-US" b="0" dirty="0">
              <a:latin typeface="Candara" panose="020E0502030303020204" pitchFamily="34" charset="0"/>
            </a:endParaRPr>
          </a:p>
          <a:p>
            <a:r>
              <a:rPr lang="en-US" b="0" dirty="0">
                <a:latin typeface="Candara" panose="020E0502030303020204" pitchFamily="34" charset="0"/>
              </a:rPr>
              <a:t>and they may involve consideration of an obligation under s.106, which has its own disciplines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Conditions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most conditions are routine and the need for them is clear – but some may need specific justification, especially if unusual or potentially onerous  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it’s important that they’re only imposed where they can be justified – a good question to ask is </a:t>
            </a:r>
            <a:r>
              <a:rPr lang="en-GB" b="0" i="1" dirty="0">
                <a:solidFill>
                  <a:schemeClr val="tx1"/>
                </a:solidFill>
                <a:latin typeface="Candara" panose="020E0502030303020204" pitchFamily="34" charset="0"/>
              </a:rPr>
              <a:t>“without this condition, would permission have to be refused?”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Government has laid down six tests for conditions, which haven’t changed over the years, and to which Inspectors and the courts give considerable weight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98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>
          <a:xfrm>
            <a:off x="30223" y="69759"/>
            <a:ext cx="9144000" cy="1143000"/>
          </a:xfrm>
        </p:spPr>
        <p:txBody>
          <a:bodyPr/>
          <a:lstStyle/>
          <a:p>
            <a:r>
              <a:rPr lang="en-US" altLang="en-US" sz="3200" dirty="0">
                <a:latin typeface="Candara" panose="020E0502030303020204" pitchFamily="34" charset="0"/>
              </a:rPr>
              <a:t>Two types of </a:t>
            </a:r>
            <a:r>
              <a:rPr lang="en-US" alt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permission</a:t>
            </a:r>
            <a:endParaRPr lang="en-GB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75779" name="Content Placeholder 3"/>
          <p:cNvSpPr>
            <a:spLocks noGrp="1"/>
          </p:cNvSpPr>
          <p:nvPr>
            <p:ph idx="1"/>
          </p:nvPr>
        </p:nvSpPr>
        <p:spPr bwMode="auto">
          <a:xfrm>
            <a:off x="384235" y="1484784"/>
            <a:ext cx="8435975" cy="42703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Full  </a:t>
            </a:r>
            <a:r>
              <a:rPr lang="en-US" altLang="en-US" b="0" i="1" dirty="0">
                <a:latin typeface="Candara" panose="020E0502030303020204" pitchFamily="34" charset="0"/>
              </a:rPr>
              <a:t>(permission usually valid for three years), </a:t>
            </a:r>
            <a:r>
              <a:rPr lang="en-US" altLang="en-US" b="0" dirty="0">
                <a:latin typeface="Candara" panose="020E0502030303020204" pitchFamily="34" charset="0"/>
              </a:rPr>
              <a:t>where the </a:t>
            </a:r>
            <a:r>
              <a:rPr lang="en-US" altLang="en-US" b="0" i="1" dirty="0">
                <a:latin typeface="Candara" panose="020E0502030303020204" pitchFamily="34" charset="0"/>
              </a:rPr>
              <a:t>principle </a:t>
            </a:r>
            <a:r>
              <a:rPr lang="en-US" altLang="en-US" b="0" dirty="0">
                <a:latin typeface="Candara" panose="020E0502030303020204" pitchFamily="34" charset="0"/>
              </a:rPr>
              <a:t>and much </a:t>
            </a:r>
            <a:r>
              <a:rPr lang="en-US" altLang="en-US" b="0" i="1" dirty="0">
                <a:latin typeface="Candara" panose="020E0502030303020204" pitchFamily="34" charset="0"/>
              </a:rPr>
              <a:t>detail </a:t>
            </a:r>
            <a:r>
              <a:rPr lang="en-US" altLang="en-US" b="0" dirty="0">
                <a:latin typeface="Candara" panose="020E0502030303020204" pitchFamily="34" charset="0"/>
              </a:rPr>
              <a:t>are submitted together </a:t>
            </a:r>
          </a:p>
          <a:p>
            <a:pPr eaLnBrk="1" hangingPunct="1">
              <a:lnSpc>
                <a:spcPct val="90000"/>
              </a:lnSpc>
            </a:pPr>
            <a:endParaRPr lang="en-US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Outline </a:t>
            </a:r>
            <a:r>
              <a:rPr lang="en-US" altLang="en-US" b="0" i="1" dirty="0">
                <a:latin typeface="Candara" panose="020E0502030303020204" pitchFamily="34" charset="0"/>
              </a:rPr>
              <a:t>(more complex validity) - </a:t>
            </a:r>
            <a:r>
              <a:rPr lang="en-US" altLang="en-US" b="0" dirty="0">
                <a:latin typeface="Candara" panose="020E0502030303020204" pitchFamily="34" charset="0"/>
              </a:rPr>
              <a:t>only for the erection of a building, and where one or more details are ‘reserved' for later consideration: these are (a) access (b) appearance (c) landscaping (d) layout (e) scale</a:t>
            </a:r>
          </a:p>
          <a:p>
            <a:pPr eaLnBrk="1" hangingPunct="1">
              <a:lnSpc>
                <a:spcPct val="90000"/>
              </a:lnSpc>
            </a:pPr>
            <a:endParaRPr lang="en-US" altLang="en-US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0" dirty="0">
                <a:latin typeface="Candara" panose="020E0502030303020204" pitchFamily="34" charset="0"/>
              </a:rPr>
              <a:t>The local planning authority can usually ask for more detail before trying to reach a decision</a:t>
            </a:r>
          </a:p>
          <a:p>
            <a:pPr eaLnBrk="1" hangingPunct="1">
              <a:lnSpc>
                <a:spcPct val="90000"/>
              </a:lnSpc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917541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Refusals</a:t>
            </a:r>
          </a:p>
        </p:txBody>
      </p:sp>
      <p:sp>
        <p:nvSpPr>
          <p:cNvPr id="119811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b="0" dirty="0">
                <a:latin typeface="Candara" panose="020E0502030303020204" pitchFamily="34" charset="0"/>
              </a:rPr>
              <a:t>refusing permission is a serious matter – it must be clearly 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justified</a:t>
            </a:r>
            <a:r>
              <a:rPr lang="en-US" altLang="en-US" b="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altLang="en-US" b="0" dirty="0">
                <a:latin typeface="Candara" panose="020E0502030303020204" pitchFamily="34" charset="0"/>
              </a:rPr>
              <a:t>by reference to policies and any other material considerations in the case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 sz="1200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b="0" dirty="0">
                <a:latin typeface="Candara" panose="020E0502030303020204" pitchFamily="34" charset="0"/>
              </a:rPr>
              <a:t>may be subject to appeal, so reasons should at least be defensible and </a:t>
            </a: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</a:rPr>
              <a:t>based on credible evidence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 sz="1200" b="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b="0" i="1" dirty="0">
                <a:solidFill>
                  <a:srgbClr val="C00000"/>
                </a:solidFill>
                <a:latin typeface="Candara" panose="020E0502030303020204" pitchFamily="34" charset="0"/>
              </a:rPr>
              <a:t>unreasonable</a:t>
            </a:r>
            <a:r>
              <a:rPr lang="en-US" altLang="en-US" b="0" dirty="0">
                <a:latin typeface="Candara" panose="020E0502030303020204" pitchFamily="34" charset="0"/>
              </a:rPr>
              <a:t> refusals or conditions may result in </a:t>
            </a:r>
            <a:r>
              <a:rPr lang="en-US" altLang="en-US" b="0" i="1" dirty="0">
                <a:latin typeface="Candara" panose="020E0502030303020204" pitchFamily="34" charset="0"/>
              </a:rPr>
              <a:t>costs awards </a:t>
            </a:r>
            <a:r>
              <a:rPr lang="en-US" altLang="en-US" b="0" dirty="0">
                <a:latin typeface="Candara" panose="020E0502030303020204" pitchFamily="34" charset="0"/>
              </a:rPr>
              <a:t>against the LPA; but considered decisions properly defended will not, even if the appeal itself is successful</a:t>
            </a:r>
            <a:endParaRPr lang="en-US" altLang="en-US" sz="1200" b="0" dirty="0">
              <a:latin typeface="Candara" panose="020E0502030303020204" pitchFamily="34" charset="0"/>
            </a:endParaRPr>
          </a:p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703E-67A1-4B18-958C-3162E7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Appeals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F7F3-9852-46F1-8076-3ADED38D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There is an </a:t>
            </a:r>
            <a:r>
              <a:rPr lang="en-GB" altLang="en-US" b="0" i="1" dirty="0">
                <a:solidFill>
                  <a:schemeClr val="tx1"/>
                </a:solidFill>
                <a:latin typeface="Candara" panose="020E0502030303020204" pitchFamily="34" charset="0"/>
              </a:rPr>
              <a:t>automatic </a:t>
            </a:r>
            <a:r>
              <a:rPr lang="en-GB" alt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right of appeal to the Secretary of State against: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refusal of planning permission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refusal of reserved matters application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any conditions imposed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  <a:latin typeface="Candara" panose="020E0502030303020204" pitchFamily="34" charset="0"/>
              </a:rPr>
              <a:t>a failure to determine within the statutory timescale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102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EC1A0-078D-4209-BE0E-2E4FA289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Appeals 2.</a:t>
            </a: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137B8-E50F-431E-A740-8C51DF80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264696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t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here is no right of appeal against a </a:t>
            </a:r>
            <a:r>
              <a:rPr kumimoji="0" lang="en-GB" altLang="en-US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grant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of planning permission (i.e. a “third party” right)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GB" altLang="en-US" b="0" dirty="0">
              <a:solidFill>
                <a:srgbClr val="000000"/>
              </a:solidFill>
              <a:latin typeface="Candara" panose="020E0502030303020204" pitchFamily="34" charset="0"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Inspectors and the Secretary of State have to play by the same rules as the Local Planning Authority - they are effectively reviewing the Council’s own planning judgement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b="0" dirty="0">
                <a:solidFill>
                  <a:srgbClr val="000000"/>
                </a:solidFill>
                <a:latin typeface="Candara" panose="020E0502030303020204" pitchFamily="34" charset="0"/>
                <a:ea typeface="+mn-ea"/>
                <a:cs typeface="+mn-cs"/>
              </a:rPr>
              <a:t>Inspectors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are independent - not “agents” of Government (but of course have to take proper account of Govt policy and advice)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so, as with the Council, decisions on appeals must (a) 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start with the 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policies in the development plan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; and (b) have regard to all other material considerations</a:t>
            </a:r>
            <a:endParaRPr lang="en-GB" altLang="en-US" b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32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22B9-224E-44DD-981E-FA4E86F6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watch this space….</a:t>
            </a:r>
            <a:endParaRPr lang="en-GB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Watch This Space Coming Soon, HD Png Download - kindpng">
            <a:extLst>
              <a:ext uri="{FF2B5EF4-FFF2-40B4-BE49-F238E27FC236}">
                <a16:creationId xmlns:a16="http://schemas.microsoft.com/office/drawing/2014/main" id="{AC01559B-AEB6-84FA-A32D-66385B013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88601"/>
            <a:ext cx="4176464" cy="39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2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96F0DF-1525-4E2E-96FA-F9957C5F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Planning 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law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 and planning 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policy</a:t>
            </a:r>
            <a:endParaRPr lang="en-GB" i="1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15721-94C1-4C98-8657-965FCF247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Town and Country Planning Act, 1990: Elizabeth II. Chapter 8: Amazon.co.uk:  9780105408901: Books">
            <a:extLst>
              <a:ext uri="{FF2B5EF4-FFF2-40B4-BE49-F238E27FC236}">
                <a16:creationId xmlns:a16="http://schemas.microsoft.com/office/drawing/2014/main" id="{A5C1B212-0C4A-4819-A86F-5DC4657B8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049751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ve your say on future plans to develop the district - Wakefield Council">
            <a:extLst>
              <a:ext uri="{FF2B5EF4-FFF2-40B4-BE49-F238E27FC236}">
                <a16:creationId xmlns:a16="http://schemas.microsoft.com/office/drawing/2014/main" id="{983217B8-1FC4-409E-910A-AE050EDA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916833"/>
            <a:ext cx="4258815" cy="4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1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049D-CA17-73FC-A164-1300D044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C4385-36C5-44A9-9E1C-C60468AD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>
              <a:defRPr/>
            </a:pPr>
            <a:r>
              <a:rPr lang="en-GB" alt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2021 saw t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he Johnson Govt. proposing 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very radical reforms to the planning system. 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This drew heavy criticism from Conservative-voting areas (</a:t>
            </a:r>
            <a:r>
              <a:rPr kumimoji="0" lang="en-GB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eg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Amersham) and elsewhere, so it looked as though they’d be shelved – until…… </a:t>
            </a:r>
          </a:p>
          <a:p>
            <a:pPr marL="0" indent="0">
              <a:buNone/>
              <a:defRPr/>
            </a:pP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>
              <a:defRPr/>
            </a:pPr>
            <a:r>
              <a:rPr lang="en-GB" altLang="en-US" b="0" dirty="0">
                <a:solidFill>
                  <a:srgbClr val="000000"/>
                </a:solidFill>
                <a:latin typeface="Candara" panose="020E0502030303020204" pitchFamily="34" charset="0"/>
              </a:rPr>
              <a:t>the Truss Govt. 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seemed to put some of them back on the agenda: </a:t>
            </a:r>
            <a:r>
              <a:rPr kumimoji="0" lang="en-GB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eg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lang="en-GB" sz="2400" b="0" spc="-1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exempting developers from having to build affordable homes, the scrapping of environmental protections and allowing people to add extensions without permission all being floated</a:t>
            </a:r>
          </a:p>
          <a:p>
            <a:pPr marL="0" indent="0">
              <a:buNone/>
              <a:defRPr/>
            </a:pPr>
            <a:endParaRPr lang="en-GB" b="0" i="1" spc="-10" dirty="0">
              <a:solidFill>
                <a:schemeClr val="tx1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of course, that was then…….signs that the Govt may be thinking it has other priorities at the moment?</a:t>
            </a:r>
            <a:endParaRPr lang="en-GB" sz="2400" b="0" dirty="0"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153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214D-477A-41AA-8810-040A4B59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A 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F2FD-C488-47DF-9561-C9B1CB00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we all know that the process is not fully understood (or in some cases even trusted) by many people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however, planning remains (for now at least) one of the diminishing areas of local discretionary control, still basically subject to democratically-based public scrutiny. Many people have been worried about recent steps to remove or dilute it</a:t>
            </a:r>
          </a:p>
          <a:p>
            <a:endParaRPr lang="en-GB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b="0" dirty="0">
                <a:solidFill>
                  <a:schemeClr val="tx1"/>
                </a:solidFill>
                <a:latin typeface="Candara" panose="020E0502030303020204" pitchFamily="34" charset="0"/>
              </a:rPr>
              <a:t>But let’s face it, whichever way it’s done…… </a:t>
            </a:r>
          </a:p>
        </p:txBody>
      </p:sp>
    </p:spTree>
    <p:extLst>
      <p:ext uri="{BB962C8B-B14F-4D97-AF65-F5344CB8AC3E}">
        <p14:creationId xmlns:p14="http://schemas.microsoft.com/office/powerpoint/2010/main" val="3670806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latin typeface="Candara" panose="020E0502030303020204" pitchFamily="34" charset="0"/>
              </a:rPr>
              <a:t>it’s not always easy!</a:t>
            </a:r>
            <a:endParaRPr lang="en-GB" sz="3200" dirty="0">
              <a:latin typeface="Candara" panose="020E0502030303020204" pitchFamily="34" charset="0"/>
            </a:endParaRPr>
          </a:p>
        </p:txBody>
      </p:sp>
      <p:pic>
        <p:nvPicPr>
          <p:cNvPr id="125955" name="Content Placeholder 4" descr="The Shar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900" y="1600200"/>
            <a:ext cx="28702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5236-A73C-48E7-914C-9818977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Appendix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231E-6D83-49D9-8DF9-B7F20351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0" dirty="0"/>
              <a:t>Recent changes to permitted development</a:t>
            </a:r>
          </a:p>
          <a:p>
            <a:pPr marL="0" indent="0" algn="ctr">
              <a:buNone/>
            </a:pPr>
            <a:r>
              <a:rPr lang="en-US" b="0" dirty="0"/>
              <a:t> and changes of use – some detail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55659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5ACEA-196F-400F-A250-C84C89FA05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PD rights (1) </a:t>
            </a:r>
            <a:b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roof-top extensions and new dwellings </a:t>
            </a:r>
            <a:endParaRPr lang="en-GB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3306CE-9363-4D88-96DE-5025C65C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9672"/>
            <a:ext cx="8229600" cy="4506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upward e</a:t>
            </a:r>
            <a:r>
              <a:rPr lang="en-US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xtension of existing buildings by 1-2 storeys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demolishing and rebuilding, incl. adding storeys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rules depending on whether existing building is residential or commercial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require prior approval generally not applicable to designated areas, listed buildings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rules…….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endParaRPr lang="en-GB" sz="1950" dirty="0">
              <a:latin typeface="Arial (Body)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43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C665-7FDF-4BDC-837A-CA25B931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2020 PD rights (2) </a:t>
            </a:r>
            <a:br>
              <a:rPr lang="en-US" sz="3200" dirty="0"/>
            </a:br>
            <a:r>
              <a:rPr lang="en-US" sz="3200" dirty="0"/>
              <a:t>creation of new dwellings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E613-EFFD-476A-819F-FBF11B9B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A: up to 2 storeys of new dwellings on top of detached, purpose-built blocks of flats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AA: ditto on top of commercial or mixed-use detached buildings (must be at least 3 storeys)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AB: as AA, for commercial </a:t>
            </a:r>
            <a:r>
              <a:rPr lang="en-US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terraces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AC: as AA for residential terraces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AD: for single-dwelling detached property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subject to max height of 18m (30m for Class AA)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applies to buildings built 1948-2018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95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16B4-C094-43C9-834A-43AD8C1E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2020 PD rights (3) </a:t>
            </a:r>
            <a:br>
              <a:rPr lang="en-US" sz="3200" dirty="0"/>
            </a:br>
            <a:r>
              <a:rPr lang="en-US" sz="3200" dirty="0"/>
              <a:t>demolition and rebuild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B07CC-D701-4D1A-A46A-FAF0B0795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rebuilding of unused buildings as blocks of flats or a house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applies to demolition of existing blocks of flats, office/ light industry (or a mix)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to be built pre-1990 and have been vacant for at least 6 months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to be less than 18m in height, max of 1000 sq. m.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newbuild</a:t>
            </a: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must be on same footprint, no more than 7m taller than original</a:t>
            </a:r>
            <a:endParaRPr lang="en-GB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434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DBAD-DF4E-4D3C-A1C4-96101A66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sz="3200" dirty="0"/>
              <a:t>from 1 August 2021….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F59F-587F-45F8-A9A2-5E9F740F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/>
          <a:lstStyle/>
          <a:p>
            <a:r>
              <a:rPr lang="en-GB" dirty="0"/>
              <a:t>…</a:t>
            </a:r>
            <a:r>
              <a:rPr lang="en-GB" dirty="0">
                <a:solidFill>
                  <a:srgbClr val="C00000"/>
                </a:solidFill>
              </a:rPr>
              <a:t>any</a:t>
            </a:r>
            <a:r>
              <a:rPr lang="en-GB" dirty="0"/>
              <a:t> commercial, business and service uses </a:t>
            </a:r>
            <a:r>
              <a:rPr lang="en-GB" b="0" i="1" dirty="0"/>
              <a:t>[the new and very large </a:t>
            </a:r>
            <a:r>
              <a:rPr lang="en-GB" b="0" i="1" dirty="0">
                <a:highlight>
                  <a:srgbClr val="FFFF00"/>
                </a:highlight>
              </a:rPr>
              <a:t>Class E</a:t>
            </a:r>
            <a:r>
              <a:rPr lang="en-GB" b="0" i="1" dirty="0"/>
              <a:t> group]</a:t>
            </a:r>
            <a:r>
              <a:rPr lang="en-GB" i="1" dirty="0"/>
              <a:t> </a:t>
            </a:r>
            <a:r>
              <a:rPr lang="en-GB" b="0" dirty="0"/>
              <a:t>can change to residential up to max of 1500 </a:t>
            </a:r>
            <a:r>
              <a:rPr lang="en-GB" b="0" dirty="0" err="1"/>
              <a:t>sq</a:t>
            </a:r>
            <a:r>
              <a:rPr lang="en-GB" b="0" dirty="0"/>
              <a:t> m </a:t>
            </a:r>
            <a:endParaRPr lang="en-GB" dirty="0"/>
          </a:p>
          <a:p>
            <a:endParaRPr lang="en-GB" dirty="0"/>
          </a:p>
          <a:p>
            <a:r>
              <a:rPr lang="en-GB" b="0" dirty="0"/>
              <a:t>need to have been in a Class E use for at least 3 years, and continuously vacant for at least 3 months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exempt from s106 / CIL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291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6F8B-C8D7-4433-977C-2537F1A8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The Use Classes – 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B060-FFB3-4A09-88FA-9FDC23EB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r>
              <a:rPr lang="en-US" sz="1800" b="0" dirty="0">
                <a:solidFill>
                  <a:srgbClr val="C00000"/>
                </a:solidFill>
                <a:latin typeface="Candara" panose="020E0502030303020204" pitchFamily="34" charset="0"/>
              </a:rPr>
              <a:t>Class E</a:t>
            </a:r>
            <a:r>
              <a:rPr lang="en-GB" sz="1800" b="0" i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commercial, business and service uses</a:t>
            </a:r>
            <a:r>
              <a:rPr lang="en-GB" sz="1800" i="1" dirty="0">
                <a:solidFill>
                  <a:schemeClr val="tx1"/>
                </a:solidFill>
                <a:latin typeface="Candara" panose="020E0502030303020204" pitchFamily="34" charset="0"/>
              </a:rPr>
              <a:t>,</a:t>
            </a:r>
            <a:r>
              <a:rPr lang="en-US" sz="18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including shops, offices, restaurants and cafes, light industry, assembly and leisure </a:t>
            </a:r>
            <a:r>
              <a:rPr lang="en-US" sz="18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etc</a:t>
            </a:r>
            <a:endParaRPr lang="en-US" sz="18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Candara" panose="020E0502030303020204" pitchFamily="34" charset="0"/>
              </a:rPr>
              <a:t>Class F1</a:t>
            </a:r>
            <a:r>
              <a:rPr lang="en-GB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learning and non-residential institutions</a:t>
            </a:r>
          </a:p>
          <a:p>
            <a:r>
              <a:rPr lang="en-GB" sz="1800" b="0" dirty="0">
                <a:solidFill>
                  <a:srgbClr val="C00000"/>
                </a:solidFill>
                <a:latin typeface="Candara" panose="020E0502030303020204" pitchFamily="34" charset="0"/>
              </a:rPr>
              <a:t>Class F2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local community uses </a:t>
            </a:r>
            <a:r>
              <a:rPr lang="en-GB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including rural shops, community halls, outdoor sport or recreation</a:t>
            </a:r>
          </a:p>
          <a:p>
            <a:r>
              <a:rPr lang="en-GB" sz="1800" b="0" kern="1200" dirty="0">
                <a:solidFill>
                  <a:srgbClr val="C00000"/>
                </a:solidFill>
                <a:latin typeface="Candara" panose="020E0502030303020204" pitchFamily="34" charset="0"/>
              </a:rPr>
              <a:t>Class B2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general industry </a:t>
            </a:r>
            <a:r>
              <a:rPr lang="en-GB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(unchanged)</a:t>
            </a:r>
            <a:endParaRPr lang="en-GB" sz="1800" b="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sz="1800" b="0" kern="1200" dirty="0">
                <a:solidFill>
                  <a:srgbClr val="C00000"/>
                </a:solidFill>
                <a:latin typeface="Candara" panose="020E0502030303020204" pitchFamily="34" charset="0"/>
              </a:rPr>
              <a:t>Class B8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storage and distribution </a:t>
            </a:r>
            <a:r>
              <a:rPr lang="en-GB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(unchanged)</a:t>
            </a:r>
            <a:endParaRPr lang="en-GB" sz="1800" b="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Candara" panose="020E0502030303020204" pitchFamily="34" charset="0"/>
              </a:rPr>
              <a:t>Class C1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hotels, guest houses </a:t>
            </a:r>
            <a:r>
              <a:rPr lang="en-US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etc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endParaRPr lang="en-GB" sz="18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GB" sz="1800" b="0" dirty="0">
                <a:solidFill>
                  <a:srgbClr val="C00000"/>
                </a:solidFill>
                <a:latin typeface="Candara" panose="020E0502030303020204" pitchFamily="34" charset="0"/>
              </a:rPr>
              <a:t>Classes C2/C2a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residential institutions</a:t>
            </a:r>
          </a:p>
          <a:p>
            <a:r>
              <a:rPr lang="en-GB" sz="1800" b="0" kern="1200" dirty="0">
                <a:solidFill>
                  <a:srgbClr val="C00000"/>
                </a:solidFill>
                <a:latin typeface="Candara" panose="020E0502030303020204" pitchFamily="34" charset="0"/>
              </a:rPr>
              <a:t>Class C3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dwelling houses</a:t>
            </a:r>
          </a:p>
          <a:p>
            <a:r>
              <a:rPr lang="en-GB" sz="1800" b="0" kern="1200" dirty="0">
                <a:solidFill>
                  <a:srgbClr val="C00000"/>
                </a:solidFill>
                <a:latin typeface="Candara" panose="020E0502030303020204" pitchFamily="34" charset="0"/>
              </a:rPr>
              <a:t>Class C4 </a:t>
            </a: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houses in multiple occupation - HMOs</a:t>
            </a:r>
            <a:r>
              <a:rPr lang="en-GB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endParaRPr lang="en-GB" sz="1800" b="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NB</a:t>
            </a:r>
            <a:r>
              <a:rPr lang="en-GB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: some uses are </a:t>
            </a:r>
            <a:r>
              <a:rPr lang="en-US" sz="1800" b="0" dirty="0">
                <a:solidFill>
                  <a:srgbClr val="C00000"/>
                </a:solidFill>
                <a:latin typeface="Candara" panose="020E0502030303020204" pitchFamily="34" charset="0"/>
              </a:rPr>
              <a:t>“Sui Generis” 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ie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in a Class of their own – or in no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Class). So to change to or from them will require permission – examples include </a:t>
            </a:r>
            <a:r>
              <a:rPr lang="en-US" sz="1800" b="0" i="1" dirty="0">
                <a:solidFill>
                  <a:schemeClr val="tx1"/>
                </a:solidFill>
                <a:latin typeface="Candara" panose="020E0502030303020204" pitchFamily="34" charset="0"/>
              </a:rPr>
              <a:t>pubs, wine-bars and takeaways, night clubs, hostels, amusement centres, car sales, scrap yards…..</a:t>
            </a:r>
          </a:p>
          <a:p>
            <a:endParaRPr lang="en-GB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89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5FAD0-ED55-4433-A431-65E99C67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The Use Classes 1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C892A-D3AF-4060-88FA-FCEE9D1F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00000"/>
                </a:solidFill>
              </a:rPr>
              <a:t>Class E</a:t>
            </a:r>
            <a:r>
              <a:rPr lang="en-GB" b="0" i="1" dirty="0">
                <a:solidFill>
                  <a:srgbClr val="C00000"/>
                </a:solidFill>
              </a:rPr>
              <a:t> commercial, business and service uses</a:t>
            </a: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</a:rPr>
              <a:t>(a very wide group of activities):</a:t>
            </a: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shops, financial and professional services (not health)</a:t>
            </a:r>
          </a:p>
          <a:p>
            <a:r>
              <a:rPr lang="en-US" b="0" dirty="0">
                <a:solidFill>
                  <a:schemeClr val="tx1"/>
                </a:solidFill>
              </a:rPr>
              <a:t>restaurants and cafes (not pubs or takeaways)</a:t>
            </a:r>
          </a:p>
          <a:p>
            <a:r>
              <a:rPr lang="en-US" b="0" dirty="0">
                <a:solidFill>
                  <a:schemeClr val="tx1"/>
                </a:solidFill>
              </a:rPr>
              <a:t>business (</a:t>
            </a:r>
            <a:r>
              <a:rPr lang="en-US" b="0" dirty="0" err="1">
                <a:solidFill>
                  <a:schemeClr val="tx1"/>
                </a:solidFill>
              </a:rPr>
              <a:t>eg</a:t>
            </a:r>
            <a:r>
              <a:rPr lang="en-US" b="0" dirty="0">
                <a:solidFill>
                  <a:schemeClr val="tx1"/>
                </a:solidFill>
              </a:rPr>
              <a:t> office, light industry)</a:t>
            </a:r>
          </a:p>
          <a:p>
            <a:r>
              <a:rPr lang="en-US" b="0" dirty="0">
                <a:solidFill>
                  <a:schemeClr val="tx1"/>
                </a:solidFill>
              </a:rPr>
              <a:t>non-residential institutions (medical / creches / nurseries / day centres)</a:t>
            </a:r>
          </a:p>
          <a:p>
            <a:r>
              <a:rPr lang="en-US" b="0" dirty="0">
                <a:solidFill>
                  <a:schemeClr val="tx1"/>
                </a:solidFill>
              </a:rPr>
              <a:t>assembly and leisure (indoor sport, fitness </a:t>
            </a:r>
            <a:r>
              <a:rPr lang="en-US" b="0" dirty="0" err="1">
                <a:solidFill>
                  <a:schemeClr val="tx1"/>
                </a:solidFill>
              </a:rPr>
              <a:t>etc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6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05" y="274638"/>
            <a:ext cx="8229600" cy="1143000"/>
          </a:xfrm>
        </p:spPr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95" y="1196752"/>
            <a:ext cx="8229600" cy="4525963"/>
          </a:xfrm>
        </p:spPr>
        <p:txBody>
          <a:bodyPr/>
          <a:lstStyle/>
          <a:p>
            <a:endParaRPr lang="en-GB" dirty="0"/>
          </a:p>
          <a:p>
            <a:r>
              <a:rPr lang="en-GB" b="0" dirty="0">
                <a:latin typeface="Candara" panose="020E0502030303020204" pitchFamily="34" charset="0"/>
              </a:rPr>
              <a:t>the planning system naturally has to operate in accordance with a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legal</a:t>
            </a:r>
            <a:r>
              <a:rPr lang="en-GB" b="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b="0" dirty="0">
                <a:latin typeface="Candara" panose="020E0502030303020204" pitchFamily="34" charset="0"/>
              </a:rPr>
              <a:t>framework. This is established by Parliament, but sometimes has to be interpreted by the courts. We’ll look at some key points soon</a:t>
            </a:r>
          </a:p>
          <a:p>
            <a:endParaRPr lang="en-GB" b="0" dirty="0">
              <a:latin typeface="Candara" panose="020E0502030303020204" pitchFamily="34" charset="0"/>
            </a:endParaRPr>
          </a:p>
          <a:p>
            <a:r>
              <a:rPr lang="en-GB" b="0" dirty="0">
                <a:latin typeface="Candara" panose="020E0502030303020204" pitchFamily="34" charset="0"/>
              </a:rPr>
              <a:t>but on a day-to-day basis what matters more is the application of planning </a:t>
            </a:r>
            <a:r>
              <a:rPr lang="en-GB" dirty="0">
                <a:solidFill>
                  <a:srgbClr val="C00000"/>
                </a:solidFill>
                <a:latin typeface="Candara" panose="020E0502030303020204" pitchFamily="34" charset="0"/>
              </a:rPr>
              <a:t>policy</a:t>
            </a:r>
            <a:r>
              <a:rPr lang="en-GB" b="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b="0" dirty="0">
                <a:latin typeface="Candara" panose="020E0502030303020204" pitchFamily="34" charset="0"/>
              </a:rPr>
              <a:t>- which is found in the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local plan</a:t>
            </a:r>
            <a:r>
              <a:rPr lang="en-GB" b="0" dirty="0">
                <a:latin typeface="Candara" panose="020E0502030303020204" pitchFamily="34" charset="0"/>
              </a:rPr>
              <a:t>, any </a:t>
            </a:r>
            <a:r>
              <a:rPr lang="en-GB" b="0" dirty="0">
                <a:solidFill>
                  <a:srgbClr val="C00000"/>
                </a:solidFill>
                <a:latin typeface="Candara" panose="020E0502030303020204" pitchFamily="34" charset="0"/>
              </a:rPr>
              <a:t>neighbourhood plans </a:t>
            </a:r>
            <a:r>
              <a:rPr lang="en-GB" b="0" dirty="0">
                <a:latin typeface="Candara" panose="020E0502030303020204" pitchFamily="34" charset="0"/>
              </a:rPr>
              <a:t>and related documents, but can also be strongly influenced by the Government of the day</a:t>
            </a:r>
            <a:endParaRPr lang="en-GB" b="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5FAD0-ED55-4433-A431-65E99C67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The Use Classes 2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C892A-D3AF-4060-88FA-FCEE9D1F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C00000"/>
                </a:solidFill>
              </a:rPr>
              <a:t>Class F1</a:t>
            </a:r>
            <a:r>
              <a:rPr lang="en-GB" b="0" dirty="0">
                <a:solidFill>
                  <a:schemeClr val="tx1"/>
                </a:solidFill>
              </a:rPr>
              <a:t> : </a:t>
            </a:r>
            <a:r>
              <a:rPr lang="en-GB" b="0" i="1" dirty="0">
                <a:solidFill>
                  <a:srgbClr val="C00000"/>
                </a:solidFill>
              </a:rPr>
              <a:t>learning and non-residential institutions</a:t>
            </a:r>
            <a:endParaRPr lang="en-US" b="0" dirty="0">
              <a:solidFill>
                <a:srgbClr val="C00000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education, galleries, libraries, worship, courts </a:t>
            </a:r>
            <a:r>
              <a:rPr lang="en-US" b="0" dirty="0" err="1">
                <a:solidFill>
                  <a:schemeClr val="tx1"/>
                </a:solidFill>
              </a:rPr>
              <a:t>etc</a:t>
            </a:r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0" dirty="0">
                <a:solidFill>
                  <a:srgbClr val="C00000"/>
                </a:solidFill>
              </a:rPr>
              <a:t>Class F2</a:t>
            </a:r>
            <a:r>
              <a:rPr lang="en-GB" b="0" i="1" dirty="0">
                <a:solidFill>
                  <a:srgbClr val="C00000"/>
                </a:solidFill>
              </a:rPr>
              <a:t> local community uses </a:t>
            </a:r>
            <a:endParaRPr lang="en-GB" b="0" dirty="0">
              <a:solidFill>
                <a:srgbClr val="C00000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small isolated shops, community halls, outdoor sport or recreation</a:t>
            </a:r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GB" b="0" kern="1200" dirty="0">
                <a:solidFill>
                  <a:srgbClr val="C00000"/>
                </a:solidFill>
              </a:rPr>
              <a:t>Class B2</a:t>
            </a:r>
          </a:p>
          <a:p>
            <a:pPr>
              <a:defRPr/>
            </a:pPr>
            <a:r>
              <a:rPr lang="en-GB" b="0" dirty="0">
                <a:solidFill>
                  <a:schemeClr val="tx1"/>
                </a:solidFill>
              </a:rPr>
              <a:t>general industry (as before)</a:t>
            </a:r>
            <a:endParaRPr lang="en-GB" b="0" kern="1200" dirty="0">
              <a:solidFill>
                <a:schemeClr val="tx1"/>
              </a:solidFill>
            </a:endParaRPr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GB" b="0" kern="1200" dirty="0">
                <a:solidFill>
                  <a:srgbClr val="C00000"/>
                </a:solidFill>
              </a:rPr>
              <a:t>Class B8</a:t>
            </a:r>
          </a:p>
          <a:p>
            <a:pPr>
              <a:defRPr/>
            </a:pPr>
            <a:r>
              <a:rPr lang="en-GB" b="0" dirty="0">
                <a:solidFill>
                  <a:schemeClr val="tx1"/>
                </a:solidFill>
              </a:rPr>
              <a:t>storage and distribution (as before)</a:t>
            </a:r>
            <a:endParaRPr lang="en-GB" b="0" kern="1200" dirty="0">
              <a:solidFill>
                <a:schemeClr val="tx1"/>
              </a:solidFill>
            </a:endParaRPr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GB" sz="2100" kern="1200" dirty="0">
              <a:solidFill>
                <a:srgbClr val="C00000"/>
              </a:solidFill>
              <a:latin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5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5FAD0-ED55-4433-A431-65E99C67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The Use Classes 3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C892A-D3AF-4060-88FA-FCEE9D1F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3840"/>
            <a:ext cx="7886700" cy="4681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00000"/>
                </a:solidFill>
              </a:rPr>
              <a:t>Class C1</a:t>
            </a:r>
          </a:p>
          <a:p>
            <a:r>
              <a:rPr lang="en-US" b="0" dirty="0">
                <a:solidFill>
                  <a:schemeClr val="tx1"/>
                </a:solidFill>
              </a:rPr>
              <a:t>hotels, guest houses </a:t>
            </a:r>
            <a:r>
              <a:rPr lang="en-US" b="0" dirty="0" err="1">
                <a:solidFill>
                  <a:schemeClr val="tx1"/>
                </a:solidFill>
              </a:rPr>
              <a:t>etc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0" dirty="0">
                <a:solidFill>
                  <a:srgbClr val="C00000"/>
                </a:solidFill>
              </a:rPr>
              <a:t>Class C2</a:t>
            </a:r>
          </a:p>
          <a:p>
            <a:r>
              <a:rPr lang="en-GB" b="0" dirty="0">
                <a:solidFill>
                  <a:schemeClr val="tx1"/>
                </a:solidFill>
              </a:rPr>
              <a:t>residential institutions</a:t>
            </a:r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GB" b="0" kern="1200" dirty="0">
                <a:solidFill>
                  <a:srgbClr val="C00000"/>
                </a:solidFill>
              </a:rPr>
              <a:t>Class C2a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0" kern="1200" dirty="0">
                <a:solidFill>
                  <a:prstClr val="black"/>
                </a:solidFill>
              </a:rPr>
              <a:t>   secure residential institutions</a:t>
            </a:r>
            <a:endParaRPr lang="en-GB" b="0" kern="1200" dirty="0"/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GB" b="0" kern="1200" dirty="0">
                <a:solidFill>
                  <a:srgbClr val="C00000"/>
                </a:solidFill>
              </a:rPr>
              <a:t>Class C3</a:t>
            </a:r>
          </a:p>
          <a:p>
            <a:pPr>
              <a:defRPr/>
            </a:pPr>
            <a:r>
              <a:rPr lang="en-GB" b="0" dirty="0">
                <a:solidFill>
                  <a:schemeClr val="tx1"/>
                </a:solidFill>
              </a:rPr>
              <a:t>dwelling houses</a:t>
            </a:r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GB" b="0" kern="1200" dirty="0">
                <a:solidFill>
                  <a:srgbClr val="C00000"/>
                </a:solidFill>
              </a:rPr>
              <a:t>Class C4</a:t>
            </a:r>
          </a:p>
          <a:p>
            <a:pPr>
              <a:defRPr/>
            </a:pPr>
            <a:r>
              <a:rPr lang="en-GB" b="0" dirty="0">
                <a:solidFill>
                  <a:schemeClr val="tx1"/>
                </a:solidFill>
              </a:rPr>
              <a:t>use of a house by 3-6 unrelated residents sharing facilities (houses in multiple occupation - HMOs)</a:t>
            </a:r>
            <a:endParaRPr lang="en-GB" b="0" kern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2100" kern="1200" dirty="0">
              <a:latin typeface="Calibri" panose="020F0502020204030204"/>
            </a:endParaRPr>
          </a:p>
          <a:p>
            <a:pPr mar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endParaRPr lang="en-GB" sz="2100" kern="1200" dirty="0">
              <a:solidFill>
                <a:srgbClr val="C00000"/>
              </a:solidFill>
              <a:latin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8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Government’s priorities:</a:t>
            </a:r>
            <a:br>
              <a:rPr lang="en-GB" sz="3200" dirty="0">
                <a:latin typeface="Candara" panose="020E0502030303020204" pitchFamily="34" charset="0"/>
              </a:rPr>
            </a:br>
            <a:r>
              <a:rPr lang="en-GB" sz="3200" dirty="0">
                <a:latin typeface="Candara" panose="020E0502030303020204" pitchFamily="34" charset="0"/>
              </a:rPr>
              <a:t>“growth, growth, growth”…..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n-GB" altLang="en-US" b="0" dirty="0">
                <a:latin typeface="Candara" panose="020E0502030303020204" pitchFamily="34" charset="0"/>
              </a:rPr>
              <a:t>- which they often say needs more de-regulation – so fewer planning controls and “red tape” generally</a:t>
            </a:r>
          </a:p>
          <a:p>
            <a:endParaRPr lang="en-GB" altLang="en-US" b="0" dirty="0">
              <a:latin typeface="Candara" panose="020E0502030303020204" pitchFamily="34" charset="0"/>
            </a:endParaRPr>
          </a:p>
          <a:p>
            <a:r>
              <a:rPr lang="en-GB" altLang="en-US" b="0" dirty="0">
                <a:latin typeface="Candara" panose="020E0502030303020204" pitchFamily="34" charset="0"/>
              </a:rPr>
              <a:t>emphasis on “enabling”, not simply “controlling” development</a:t>
            </a:r>
          </a:p>
          <a:p>
            <a:endParaRPr lang="en-GB" altLang="en-US" b="0" dirty="0">
              <a:latin typeface="Candara" panose="020E0502030303020204" pitchFamily="34" charset="0"/>
            </a:endParaRPr>
          </a:p>
          <a:p>
            <a:r>
              <a:rPr lang="en-GB" altLang="en-US" b="0" dirty="0">
                <a:latin typeface="Candara" panose="020E0502030303020204" pitchFamily="34" charset="0"/>
              </a:rPr>
              <a:t>they frequently say decision-taking needs to be quicker and provide more “certainty”</a:t>
            </a:r>
          </a:p>
          <a:p>
            <a:pPr marL="0" indent="0">
              <a:buNone/>
            </a:pPr>
            <a:endParaRPr lang="en-GB" altLang="en-US" b="0" dirty="0">
              <a:latin typeface="Candara" panose="020E0502030303020204" pitchFamily="34" charset="0"/>
            </a:endParaRPr>
          </a:p>
          <a:p>
            <a:r>
              <a:rPr lang="en-US" altLang="en-US" b="0" dirty="0">
                <a:latin typeface="Candara" panose="020E0502030303020204" pitchFamily="34" charset="0"/>
              </a:rPr>
              <a:t>increased house-building seen as key to meeting economic, as well as social, priorities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0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>
              <a:buNone/>
            </a:pPr>
            <a:r>
              <a:rPr lang="en-GB" sz="4000" dirty="0">
                <a:solidFill>
                  <a:srgbClr val="C00000"/>
                </a:solidFill>
                <a:latin typeface="Candara" panose="020E0502030303020204" pitchFamily="34" charset="0"/>
              </a:rPr>
              <a:t>BUT FIRST, IS PLANNING PERMISSION NEEDED?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91" y="15152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4859338" y="6524625"/>
            <a:ext cx="4284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dirty="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andara" panose="020E0502030303020204" pitchFamily="34" charset="0"/>
              </a:rPr>
              <a:t>What is “development”?</a:t>
            </a:r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 bwMode="auto">
          <a:xfrm>
            <a:off x="611560" y="1811338"/>
            <a:ext cx="4546600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andara" panose="020E0502030303020204" pitchFamily="34" charset="0"/>
                <a:cs typeface="Arial" charset="0"/>
              </a:rPr>
              <a:t>“The carrying out of building,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andara" panose="020E0502030303020204" pitchFamily="34" charset="0"/>
                <a:cs typeface="Arial" charset="0"/>
              </a:rPr>
              <a:t>engineering, mining or other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C00000"/>
                </a:solidFill>
                <a:latin typeface="Candara" panose="020E0502030303020204" pitchFamily="34" charset="0"/>
                <a:cs typeface="Arial" charset="0"/>
              </a:rPr>
              <a:t>operations</a:t>
            </a:r>
            <a:r>
              <a:rPr lang="en-US" altLang="en-US" b="0" dirty="0">
                <a:latin typeface="Candara" panose="020E0502030303020204" pitchFamily="34" charset="0"/>
                <a:cs typeface="Arial" charset="0"/>
              </a:rPr>
              <a:t> in, on, over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andara" panose="020E0502030303020204" pitchFamily="34" charset="0"/>
                <a:cs typeface="Arial" charset="0"/>
              </a:rPr>
              <a:t>under land…..”</a:t>
            </a:r>
          </a:p>
          <a:p>
            <a:endParaRPr lang="en-GB" dirty="0"/>
          </a:p>
        </p:txBody>
      </p:sp>
      <p:pic>
        <p:nvPicPr>
          <p:cNvPr id="61444" name="Picture 9" descr="DSCN0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00213"/>
            <a:ext cx="2458601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3730241"/>
            <a:ext cx="4824412" cy="27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“….</a:t>
            </a:r>
            <a:r>
              <a:rPr lang="en-US" altLang="en-US" sz="24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rPr>
              <a:t>or the making of any </a:t>
            </a:r>
            <a:r>
              <a:rPr lang="en-US" altLang="en-US" sz="2400" dirty="0">
                <a:solidFill>
                  <a:srgbClr val="C00000"/>
                </a:solidFill>
                <a:latin typeface="Candara" panose="020E0502030303020204" pitchFamily="34" charset="0"/>
                <a:cs typeface="Arial" charset="0"/>
              </a:rPr>
              <a:t>material</a:t>
            </a:r>
            <a:r>
              <a:rPr lang="en-US" altLang="en-US" sz="24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andara" panose="020E0502030303020204" pitchFamily="34" charset="0"/>
                <a:cs typeface="Arial" charset="0"/>
              </a:rPr>
              <a:t>change in the use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rPr>
              <a:t>of buildings or other land”.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Candara" panose="020E0502030303020204" pitchFamily="34" charset="0"/>
              <a:cs typeface="Arial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000000"/>
              </a:solidFill>
              <a:latin typeface="Candara" panose="020E0502030303020204" pitchFamily="34" charset="0"/>
              <a:cs typeface="Arial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rgbClr val="000000"/>
                </a:solidFill>
                <a:latin typeface="Candara" panose="020E0502030303020204" pitchFamily="34" charset="0"/>
                <a:cs typeface="Arial" charset="0"/>
              </a:rPr>
              <a:t>Town and Country Planning Act 1990 Section 55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050" name="Picture 2" descr="https://c1.staticflickr.com/5/4070/4672674796_e237c17480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183063"/>
            <a:ext cx="2458601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Cheryl6">
  <a:themeElements>
    <a:clrScheme name="Cheryl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ryl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ryl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eryl6">
  <a:themeElements>
    <a:clrScheme name="Cheryl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ryl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ryl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heryl6">
  <a:themeElements>
    <a:clrScheme name="Cheryl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ryl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ryl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yl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yl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7577</TotalTime>
  <Words>4173</Words>
  <Application>Microsoft Office PowerPoint</Application>
  <PresentationFormat>On-screen Show (4:3)</PresentationFormat>
  <Paragraphs>459</Paragraphs>
  <Slides>61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(Body)</vt:lpstr>
      <vt:lpstr>Calibri</vt:lpstr>
      <vt:lpstr>Calibri Light</vt:lpstr>
      <vt:lpstr>Candara</vt:lpstr>
      <vt:lpstr>Symbol</vt:lpstr>
      <vt:lpstr>Times New Roman</vt:lpstr>
      <vt:lpstr>1_Cheryl6</vt:lpstr>
      <vt:lpstr>Custom Design</vt:lpstr>
      <vt:lpstr>2_Cheryl6</vt:lpstr>
      <vt:lpstr>3_Cheryl6</vt:lpstr>
      <vt:lpstr>A short briefing on Planning for Parish and Town Councillors    February 2023  presented by     David Kaiserman  BA DipTP MRTPI  </vt:lpstr>
      <vt:lpstr>My background</vt:lpstr>
      <vt:lpstr>Agenda for today</vt:lpstr>
      <vt:lpstr>PowerPoint Presentation</vt:lpstr>
      <vt:lpstr>Planning law and planning policy</vt:lpstr>
      <vt:lpstr>PowerPoint Presentation</vt:lpstr>
      <vt:lpstr>Government’s priorities: “growth, growth, growth”…..</vt:lpstr>
      <vt:lpstr>PowerPoint Presentation</vt:lpstr>
      <vt:lpstr>What is “development”?</vt:lpstr>
      <vt:lpstr>PowerPoint Presentation</vt:lpstr>
      <vt:lpstr>Permitted development rights   </vt:lpstr>
      <vt:lpstr>The Use Classes Order</vt:lpstr>
      <vt:lpstr>Recent deregulation </vt:lpstr>
      <vt:lpstr>PowerPoint Presentation</vt:lpstr>
      <vt:lpstr> less ability to control changes of use</vt:lpstr>
      <vt:lpstr>The Use Classes</vt:lpstr>
      <vt:lpstr>and a significant expansion to permitted development rights</vt:lpstr>
      <vt:lpstr>“prior approval” before work starts</vt:lpstr>
      <vt:lpstr>What “PD” is subject to prior approval? (the main ones)  Following concerns over the impact of deregulation, these all need prior approval</vt:lpstr>
      <vt:lpstr>“Article 4 Directions”</vt:lpstr>
      <vt:lpstr>“Red Tape” – or sensible controls?</vt:lpstr>
      <vt:lpstr>some questions about deregulation</vt:lpstr>
      <vt:lpstr>Anything not clear?</vt:lpstr>
      <vt:lpstr>Let’s assume an application is necessary….</vt:lpstr>
      <vt:lpstr>Firstly, who decides? </vt:lpstr>
      <vt:lpstr>OK - to grant or not to grant?</vt:lpstr>
      <vt:lpstr>Deciding planning applications:  the primacy of the development plan</vt:lpstr>
      <vt:lpstr>What is the Development Plan?</vt:lpstr>
      <vt:lpstr>National policy</vt:lpstr>
      <vt:lpstr>A democratic deficit? “Bottom-up” or “top-down?”  </vt:lpstr>
      <vt:lpstr>PowerPoint Presentation</vt:lpstr>
      <vt:lpstr>The end of the housing numbers game?</vt:lpstr>
      <vt:lpstr>   a short break….</vt:lpstr>
      <vt:lpstr>“Other material considerations”</vt:lpstr>
      <vt:lpstr>  views of consultees/third parties</vt:lpstr>
      <vt:lpstr>Does it matter what we say?</vt:lpstr>
      <vt:lpstr>Responding to planning applications </vt:lpstr>
      <vt:lpstr> factors on the ground</vt:lpstr>
      <vt:lpstr>Any questions about this list?</vt:lpstr>
      <vt:lpstr>some other factors</vt:lpstr>
      <vt:lpstr>some related matters </vt:lpstr>
      <vt:lpstr>The options for decision-makers</vt:lpstr>
      <vt:lpstr>Approvals</vt:lpstr>
      <vt:lpstr>Conditions</vt:lpstr>
      <vt:lpstr>Two types of permission</vt:lpstr>
      <vt:lpstr>Refusals</vt:lpstr>
      <vt:lpstr>Appeals 1.</vt:lpstr>
      <vt:lpstr>Appeals 2.</vt:lpstr>
      <vt:lpstr>watch this space….</vt:lpstr>
      <vt:lpstr>PowerPoint Presentation</vt:lpstr>
      <vt:lpstr>A final thought</vt:lpstr>
      <vt:lpstr>it’s not always easy!</vt:lpstr>
      <vt:lpstr>Appendix</vt:lpstr>
      <vt:lpstr>2020 PD rights (1)  roof-top extensions and new dwellings </vt:lpstr>
      <vt:lpstr>2020 PD rights (2)  creation of new dwellings</vt:lpstr>
      <vt:lpstr>2020 PD rights (3)  demolition and rebuild</vt:lpstr>
      <vt:lpstr>from 1 August 2021….</vt:lpstr>
      <vt:lpstr>The Use Classes – a summary</vt:lpstr>
      <vt:lpstr>The Use Classes 1</vt:lpstr>
      <vt:lpstr>The Use Classes 2</vt:lpstr>
      <vt:lpstr>The Use Classes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Briefing on Planning for Councillors</dc:title>
  <dc:creator>Susan Grant</dc:creator>
  <cp:keywords>DK 21/4/15. Tidied POS 24/4/15;new slide C170;JG 20/09</cp:keywords>
  <cp:lastModifiedBy>Susan Grant</cp:lastModifiedBy>
  <cp:revision>1434</cp:revision>
  <cp:lastPrinted>2022-11-22T11:05:16Z</cp:lastPrinted>
  <dcterms:created xsi:type="dcterms:W3CDTF">2014-08-13T11:31:03Z</dcterms:created>
  <dcterms:modified xsi:type="dcterms:W3CDTF">2023-02-27T11:13:28Z</dcterms:modified>
</cp:coreProperties>
</file>