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  <p:sldMasterId id="2147483773" r:id="rId2"/>
    <p:sldMasterId id="2147483786" r:id="rId3"/>
    <p:sldMasterId id="2147483791" r:id="rId4"/>
  </p:sldMasterIdLst>
  <p:notesMasterIdLst>
    <p:notesMasterId r:id="rId66"/>
  </p:notesMasterIdLst>
  <p:handoutMasterIdLst>
    <p:handoutMasterId r:id="rId67"/>
  </p:handoutMasterIdLst>
  <p:sldIdLst>
    <p:sldId id="733" r:id="rId5"/>
    <p:sldId id="713" r:id="rId6"/>
    <p:sldId id="1056" r:id="rId7"/>
    <p:sldId id="1057" r:id="rId8"/>
    <p:sldId id="1063" r:id="rId9"/>
    <p:sldId id="377" r:id="rId10"/>
    <p:sldId id="500" r:id="rId11"/>
    <p:sldId id="480" r:id="rId12"/>
    <p:sldId id="257" r:id="rId13"/>
    <p:sldId id="258" r:id="rId14"/>
    <p:sldId id="544" r:id="rId15"/>
    <p:sldId id="549" r:id="rId16"/>
    <p:sldId id="1084" r:id="rId17"/>
    <p:sldId id="1094" r:id="rId18"/>
    <p:sldId id="1079" r:id="rId19"/>
    <p:sldId id="1088" r:id="rId20"/>
    <p:sldId id="1081" r:id="rId21"/>
    <p:sldId id="1073" r:id="rId22"/>
    <p:sldId id="1100" r:id="rId23"/>
    <p:sldId id="1095" r:id="rId24"/>
    <p:sldId id="1101" r:id="rId25"/>
    <p:sldId id="1083" r:id="rId26"/>
    <p:sldId id="1096" r:id="rId27"/>
    <p:sldId id="1061" r:id="rId28"/>
    <p:sldId id="548" r:id="rId29"/>
    <p:sldId id="522" r:id="rId30"/>
    <p:sldId id="562" r:id="rId31"/>
    <p:sldId id="674" r:id="rId32"/>
    <p:sldId id="559" r:id="rId33"/>
    <p:sldId id="702" r:id="rId34"/>
    <p:sldId id="1103" r:id="rId35"/>
    <p:sldId id="1097" r:id="rId36"/>
    <p:sldId id="1066" r:id="rId37"/>
    <p:sldId id="684" r:id="rId38"/>
    <p:sldId id="560" r:id="rId39"/>
    <p:sldId id="1086" r:id="rId40"/>
    <p:sldId id="1087" r:id="rId41"/>
    <p:sldId id="1099" r:id="rId42"/>
    <p:sldId id="1064" r:id="rId43"/>
    <p:sldId id="565" r:id="rId44"/>
    <p:sldId id="567" r:id="rId45"/>
    <p:sldId id="1058" r:id="rId46"/>
    <p:sldId id="446" r:id="rId47"/>
    <p:sldId id="473" r:id="rId48"/>
    <p:sldId id="551" r:id="rId49"/>
    <p:sldId id="730" r:id="rId50"/>
    <p:sldId id="1046" r:id="rId51"/>
    <p:sldId id="1093" r:id="rId52"/>
    <p:sldId id="1089" r:id="rId53"/>
    <p:sldId id="1098" r:id="rId54"/>
    <p:sldId id="1091" r:id="rId55"/>
    <p:sldId id="477" r:id="rId56"/>
    <p:sldId id="1085" r:id="rId57"/>
    <p:sldId id="256" r:id="rId58"/>
    <p:sldId id="1071" r:id="rId59"/>
    <p:sldId id="1072" r:id="rId60"/>
    <p:sldId id="1065" r:id="rId61"/>
    <p:sldId id="1102" r:id="rId62"/>
    <p:sldId id="1051" r:id="rId63"/>
    <p:sldId id="1052" r:id="rId64"/>
    <p:sldId id="1053" r:id="rId65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3399"/>
    <a:srgbClr val="800080"/>
    <a:srgbClr val="EEEEEE"/>
    <a:srgbClr val="7575D1"/>
    <a:srgbClr val="FFCCFF"/>
    <a:srgbClr val="CCE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1182" autoAdjust="0"/>
  </p:normalViewPr>
  <p:slideViewPr>
    <p:cSldViewPr>
      <p:cViewPr varScale="1">
        <p:scale>
          <a:sx n="104" d="100"/>
          <a:sy n="104" d="100"/>
        </p:scale>
        <p:origin x="178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93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128"/>
    </p:cViewPr>
  </p:sorterViewPr>
  <p:notesViewPr>
    <p:cSldViewPr>
      <p:cViewPr varScale="1">
        <p:scale>
          <a:sx n="53" d="100"/>
          <a:sy n="53" d="100"/>
        </p:scale>
        <p:origin x="2654" y="58"/>
      </p:cViewPr>
      <p:guideLst>
        <p:guide orient="horz" pos="2957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D6DE490-54F9-4D97-9496-5E9C65E53FAA}" type="datetimeFigureOut">
              <a:rPr lang="en-GB"/>
              <a:pPr>
                <a:defRPr/>
              </a:pPr>
              <a:t>27/02/2023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917421"/>
            <a:ext cx="3077739" cy="4694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8917421"/>
            <a:ext cx="3077739" cy="4694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B94277E0-BED8-439F-B241-17735733D2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924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694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7D9E6AB-88D3-4757-AC24-4E2471D9E6E7}" type="datetimeFigureOut">
              <a:rPr lang="en-GB"/>
              <a:pPr>
                <a:defRPr/>
              </a:pPr>
              <a:t>27/02/2023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1"/>
            <a:ext cx="3077739" cy="4694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1"/>
            <a:ext cx="3077739" cy="4694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3172E5A-3EA3-4BE6-9D92-DE61F919FF0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5245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3DA525-2A8D-4624-9E98-B8F0C95F623F}" type="slidenum">
              <a:rPr lang="en-U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716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4E6BA1D-355F-488F-A6C3-22BAFEBB07B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4023093" y="8917421"/>
            <a:ext cx="3077739" cy="4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8" rIns="91435" bIns="45718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77381F-D1F5-4C77-8BD4-0C02726D3A6F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74045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172E5A-3EA3-4BE6-9D92-DE61F919FF0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595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172E5A-3EA3-4BE6-9D92-DE61F919FF09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556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172E5A-3EA3-4BE6-9D92-DE61F919FF09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304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72E5A-3EA3-4BE6-9D92-DE61F919FF09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084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172E5A-3EA3-4BE6-9D92-DE61F919FF09}" type="slidenum">
              <a:rPr lang="en-GB" smtClean="0"/>
              <a:pPr>
                <a:defRPr/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84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9728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C8DC4B-5BC9-4639-9C96-DAAFC86FD178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8019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/>
              <a:t>This advice is endorsed in PINs document: Procedure Guidance Planning Appeals - April 2014</a:t>
            </a:r>
          </a:p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0649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E63C25-31A6-4FD4-BCE3-5CAB645E4341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7015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/>
              <a:t>ARE THERE ANY SPEAKERS NOTES OR POINTERS AS TO WHAT (IF ANYTHING) NEEDS TO BE SAID </a:t>
            </a:r>
            <a:r>
              <a:rPr lang="en-GB" dirty="0" err="1"/>
              <a:t>IN</a:t>
            </a:r>
            <a:r>
              <a:rPr lang="en-GB" dirty="0"/>
              <a:t> RELATION TO THIS SLIDE?</a:t>
            </a:r>
          </a:p>
        </p:txBody>
      </p:sp>
      <p:sp>
        <p:nvSpPr>
          <p:cNvPr id="11264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C4AE16F-E9AA-495F-BB50-F38A4257142D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9186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6690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9678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3F08E-AF3C-439A-B7BE-2CA5920CD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D2D744-5526-4D3A-8C32-F01CB6F71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91315-23D6-4906-8141-9F465C851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89C33-EEF8-45FF-B8DB-DC3C01EDF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David Kaiserman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7C940-3DE0-4606-9707-11FE2725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8E22-2118-46BD-AAE9-77EFA21B1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182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23592-1BB1-4CC5-9AC8-DC21E27F9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B3781-440D-4A01-A15D-95DCAC7B6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A26CC-516D-4155-9D56-CDC42BB7E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8F461-0995-4A31-935C-71DFB92D1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David Kaiserman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3432C-152B-4F63-BA32-F56A4A89F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8E22-2118-46BD-AAE9-77EFA21B1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759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E8DF2-2F2C-4266-A892-DA8AF56ED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0933EB-83A0-40A5-BCFB-A3A3E7DCE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0BB18-BDA3-429B-AEBB-E0755BAF4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F3AD4-A280-4E56-904F-F26E1DC6D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David Kaiserman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75AB9-71D6-435A-B326-0A5AAF80A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8E22-2118-46BD-AAE9-77EFA21B1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11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6EA25-5FA3-4C66-866C-9FBABD47D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3BE92-7496-411C-ADAB-F8D488B34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874653-DB0F-478A-963D-1A95A5F96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21DAC-F75B-454B-8042-A3E4A611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33E95F-A61C-44E0-8D76-23453DF94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David Kaiserman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D6E93-92A8-4173-AACE-E65E01E97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8E22-2118-46BD-AAE9-77EFA21B1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828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DF47C-90AC-4DE3-AAE6-5008D354D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76DC7-76C0-41F3-8F41-C20726D32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D8D6F4-75A4-4060-9C20-3F0385B8E2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35BE4-3AEF-4645-AF91-D78232DF78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486CCA-5839-4B05-9823-18674D1F80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4DEE41-4CE1-4FE9-83CE-E753B01DB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FAD91F-B038-4CB5-A21F-06D3E6574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David Kaiserman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833DB8-7B98-4675-904D-5635EACC5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8E22-2118-46BD-AAE9-77EFA21B1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66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84DE5-FA06-4270-A5DE-AE6EC0DC4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31487D-17AA-4144-B299-7D030280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749E1-18DA-45BE-9DBC-7679945F1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David Kaiserman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4674E3-0AB7-4D6D-AD2E-B440377BC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8E22-2118-46BD-AAE9-77EFA21B1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87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5B7423-6434-4853-AF13-32D4A0810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EBAC6A-247C-4FB9-A27C-9EECF7C1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David Kaiserman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0C5A18-92A8-41BB-849E-71B03CD2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8E22-2118-46BD-AAE9-77EFA21B1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679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8C8B5-07AD-48F0-8F68-3AE9C423D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536C8-F1B7-40F0-BA99-019B5E2D2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C8B86-0E9B-4BC6-9997-6ED6C7A33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9829D-81AA-4E46-8E06-5C3F8C48B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F3845B-4921-4D17-970D-A554C4EFF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David Kaiserman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D2E087-C7F0-4949-9FA3-837BCBDB1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8E22-2118-46BD-AAE9-77EFA21B1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28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358D-1EAE-4D72-AC71-4ECB179F5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3A0906-BEE1-4B61-8496-F2C7C59443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F10A2-3F5F-4B7D-9132-39D1BF7214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B2F9C3-AD9E-4C46-B5E2-F2972FE31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23F02-E15D-41C1-8F61-CF3C1C7B5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David Kaiserman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FF484-504B-4F67-9BF0-182463BB6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8E22-2118-46BD-AAE9-77EFA21B1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635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E52BC-1F8F-403C-9819-AE3178C0D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F214C0-A5DD-452B-BBC3-97512C7BC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C4B51-B49F-44DF-9232-BE9F6F6D0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8E62F-684F-404D-8C24-CDC9A1A7B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David Kaiserman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2F7C5-4F7D-426F-A1EA-207F04160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8E22-2118-46BD-AAE9-77EFA21B1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2641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A0567A-0FC8-459B-8036-69537B207E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DD3268-E342-43C5-8118-EE60E13E3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2B4D3-065F-4873-89A1-1518E04CC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FD897-086A-4F6D-AC0B-05F97B1DB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David Kaiserman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904DB-57C0-4C6D-B9F0-312F8B5D6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8E22-2118-46BD-AAE9-77EFA21B1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765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69596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32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4859338" y="6308725"/>
            <a:ext cx="4284662" cy="54927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dirty="0"/>
              <a:t>specialists in training for the planning service</a:t>
            </a:r>
          </a:p>
        </p:txBody>
      </p:sp>
    </p:spTree>
    <p:extLst>
      <p:ext uri="{BB962C8B-B14F-4D97-AF65-F5344CB8AC3E}">
        <p14:creationId xmlns:p14="http://schemas.microsoft.com/office/powerpoint/2010/main" val="2047612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560" y="2204864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/>
            </a:lvl1pPr>
          </a:lstStyle>
          <a:p>
            <a:pPr>
              <a:defRPr/>
            </a:pPr>
            <a:r>
              <a:rPr lang="en-US"/>
              <a:t>specialists in training for the planning service</a:t>
            </a:r>
          </a:p>
        </p:txBody>
      </p:sp>
    </p:spTree>
    <p:extLst>
      <p:ext uri="{BB962C8B-B14F-4D97-AF65-F5344CB8AC3E}">
        <p14:creationId xmlns:p14="http://schemas.microsoft.com/office/powerpoint/2010/main" val="467722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26333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6765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4859338" y="6308725"/>
            <a:ext cx="4284662" cy="549275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r>
              <a:rPr lang="en-US" dirty="0"/>
              <a:t>specialists in training for the planning service</a:t>
            </a:r>
          </a:p>
        </p:txBody>
      </p:sp>
    </p:spTree>
    <p:extLst>
      <p:ext uri="{BB962C8B-B14F-4D97-AF65-F5344CB8AC3E}">
        <p14:creationId xmlns:p14="http://schemas.microsoft.com/office/powerpoint/2010/main" val="15859669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1560" y="2204864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/>
            </a:lvl1pPr>
          </a:lstStyle>
          <a:p>
            <a:pPr>
              <a:defRPr/>
            </a:pPr>
            <a:r>
              <a:rPr lang="en-US"/>
              <a:t>specialists in training for the planning service</a:t>
            </a:r>
          </a:p>
        </p:txBody>
      </p:sp>
    </p:spTree>
    <p:extLst>
      <p:ext uri="{BB962C8B-B14F-4D97-AF65-F5344CB8AC3E}">
        <p14:creationId xmlns:p14="http://schemas.microsoft.com/office/powerpoint/2010/main" val="2831725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19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400" b="1" kern="0" dirty="0">
              <a:solidFill>
                <a:srgbClr val="660066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85" r:id="rId4"/>
    <p:sldLayoutId id="2147483796" r:id="rId5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66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66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66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66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0312D2-2A83-4FD9-8959-3748335D5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6D727-BEBE-4EF2-AA37-36EF95000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6E16D-B4F8-41C9-8B1B-E809C29D00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A92DD-5741-41BF-92F9-D8F291A7FA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David Kaiserman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38EA3-2340-484D-9A54-6D908EAE7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38E22-2118-46BD-AAE9-77EFA21B12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8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19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59338" y="6524625"/>
            <a:ext cx="428466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80808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specialists in training for the planning service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400" b="1" kern="0" dirty="0">
              <a:solidFill>
                <a:srgbClr val="66006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077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66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66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66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66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19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59338" y="6524625"/>
            <a:ext cx="428466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rgbClr val="80808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specialists in training for the planning service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400" b="1" kern="0" dirty="0">
              <a:solidFill>
                <a:srgbClr val="66006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93498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575D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CC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66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66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66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rgbClr val="66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 b="1">
          <a:solidFill>
            <a:srgbClr val="66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3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476250"/>
            <a:ext cx="9144000" cy="604909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3600" dirty="0">
                <a:solidFill>
                  <a:srgbClr val="C00000"/>
                </a:solidFill>
              </a:rPr>
              <a:t>A short briefing on Planning</a:t>
            </a:r>
            <a:br>
              <a:rPr lang="en-US" altLang="en-US" sz="3600" dirty="0">
                <a:solidFill>
                  <a:srgbClr val="C00000"/>
                </a:solidFill>
              </a:rPr>
            </a:br>
            <a:r>
              <a:rPr lang="en-US" altLang="en-US" sz="3600" dirty="0">
                <a:solidFill>
                  <a:srgbClr val="C00000"/>
                </a:solidFill>
              </a:rPr>
              <a:t>for Parish and Town Councillors </a:t>
            </a:r>
            <a:br>
              <a:rPr lang="en-US" altLang="en-US" sz="3600" dirty="0">
                <a:solidFill>
                  <a:srgbClr val="C00000"/>
                </a:solidFill>
              </a:rPr>
            </a:br>
            <a:br>
              <a:rPr lang="en-US" altLang="en-US" sz="3200" dirty="0">
                <a:solidFill>
                  <a:schemeClr val="tx1"/>
                </a:solidFill>
              </a:rPr>
            </a:br>
            <a:br>
              <a:rPr lang="en-US" altLang="en-US" sz="3200" dirty="0">
                <a:solidFill>
                  <a:schemeClr val="tx1"/>
                </a:solidFill>
              </a:rPr>
            </a:br>
            <a:r>
              <a:rPr lang="en-US" altLang="en-US" sz="2400" b="0" dirty="0">
                <a:solidFill>
                  <a:schemeClr val="tx1"/>
                </a:solidFill>
              </a:rPr>
              <a:t>February 2023</a:t>
            </a:r>
            <a:br>
              <a:rPr lang="en-US" altLang="en-US" sz="3600" dirty="0">
                <a:solidFill>
                  <a:srgbClr val="C00000"/>
                </a:solidFill>
              </a:rPr>
            </a:br>
            <a:br>
              <a:rPr lang="en-US" altLang="en-US" sz="3600" dirty="0">
                <a:solidFill>
                  <a:srgbClr val="C00000"/>
                </a:solidFill>
              </a:rPr>
            </a:br>
            <a:r>
              <a:rPr lang="en-US" altLang="en-US" sz="2000" b="0" dirty="0">
                <a:solidFill>
                  <a:schemeClr val="tx1"/>
                </a:solidFill>
              </a:rPr>
              <a:t>presented by </a:t>
            </a:r>
            <a:br>
              <a:rPr lang="en-US" altLang="en-US" sz="2000" b="0" dirty="0">
                <a:solidFill>
                  <a:schemeClr val="tx1"/>
                </a:solidFill>
              </a:rPr>
            </a:br>
            <a:br>
              <a:rPr lang="en-US" altLang="en-US" sz="2000" dirty="0">
                <a:solidFill>
                  <a:schemeClr val="tx1"/>
                </a:solidFill>
              </a:rPr>
            </a:br>
            <a:br>
              <a:rPr lang="en-US" altLang="en-US" sz="2000" dirty="0">
                <a:solidFill>
                  <a:schemeClr val="tx1"/>
                </a:solidFill>
              </a:rPr>
            </a:br>
            <a:br>
              <a:rPr lang="en-US" altLang="en-US" sz="2000" dirty="0">
                <a:solidFill>
                  <a:schemeClr val="tx1"/>
                </a:solidFill>
              </a:rPr>
            </a:br>
            <a:r>
              <a:rPr lang="en-US" altLang="en-US" sz="2400" dirty="0">
                <a:solidFill>
                  <a:srgbClr val="C00000"/>
                </a:solidFill>
              </a:rPr>
              <a:t>David Kaiserman</a:t>
            </a:r>
            <a:br>
              <a:rPr lang="en-US" altLang="en-US" sz="2800" dirty="0">
                <a:solidFill>
                  <a:srgbClr val="C00000"/>
                </a:solidFill>
              </a:rPr>
            </a:br>
            <a:r>
              <a:rPr lang="en-US" altLang="en-US" sz="2800" dirty="0">
                <a:solidFill>
                  <a:srgbClr val="C00000"/>
                </a:solidFill>
              </a:rPr>
              <a:t> </a:t>
            </a:r>
            <a:r>
              <a:rPr lang="en-US" altLang="en-US" sz="1600" b="0" dirty="0">
                <a:solidFill>
                  <a:srgbClr val="C00000"/>
                </a:solidFill>
              </a:rPr>
              <a:t>BA DipTP MRTPI</a:t>
            </a:r>
            <a:br>
              <a:rPr lang="en-US" altLang="en-US" sz="1600" dirty="0">
                <a:solidFill>
                  <a:srgbClr val="C00000"/>
                </a:solidFill>
              </a:rPr>
            </a:br>
            <a:br>
              <a:rPr lang="en-US" altLang="en-US" sz="1600" b="0" dirty="0">
                <a:solidFill>
                  <a:schemeClr val="tx1"/>
                </a:solidFill>
              </a:rPr>
            </a:br>
            <a:endParaRPr lang="en-US" altLang="en-US" sz="16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20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35475A-6EDD-4178-BCD1-2268529E2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endParaRPr lang="en-GB" b="0" dirty="0">
              <a:solidFill>
                <a:schemeClr val="tx1"/>
              </a:solidFill>
              <a:latin typeface="Arial (Body)"/>
              <a:cs typeface="Calibri Light" panose="020F030202020403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local govt. planner since 1966, first with Manchester City Council (my home town), then the Greater Manchester Council (</a:t>
            </a:r>
            <a:r>
              <a:rPr lang="en-GB" b="0" i="1" dirty="0">
                <a:solidFill>
                  <a:schemeClr val="tx1"/>
                </a:solidFill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directly-elected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strategic planning authority)</a:t>
            </a:r>
          </a:p>
          <a:p>
            <a:endParaRPr lang="en-GB" b="0" dirty="0">
              <a:solidFill>
                <a:schemeClr val="tx1"/>
              </a:solidFill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 to the City on abolition of GMC (1986) – became Acting Director of Planning</a:t>
            </a:r>
          </a:p>
          <a:p>
            <a:endParaRPr lang="en-GB" b="0" dirty="0">
              <a:solidFill>
                <a:schemeClr val="tx1"/>
              </a:solidFill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1996, a Planning Inspector (until 2014) and trainer of Planning Committees and officers around the UK</a:t>
            </a:r>
          </a:p>
          <a:p>
            <a:pPr marL="0" indent="0">
              <a:buNone/>
            </a:pPr>
            <a:endParaRPr lang="en-GB" b="0" dirty="0">
              <a:solidFill>
                <a:schemeClr val="tx1"/>
              </a:solidFill>
              <a:latin typeface="Candara" panose="020E0502030303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independent examiner of neighbourhood plans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CBB5FC-E0B5-418A-A99E-B85223C2E9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922114"/>
          </a:xfrm>
        </p:spPr>
        <p:txBody>
          <a:bodyPr/>
          <a:lstStyle/>
          <a:p>
            <a:r>
              <a:rPr lang="en-GB" sz="3200" dirty="0">
                <a:solidFill>
                  <a:srgbClr val="C00000"/>
                </a:solidFill>
                <a:latin typeface="Candara" panose="020E0502030303020204" pitchFamily="34" charset="0"/>
              </a:rPr>
              <a:t>My background</a:t>
            </a:r>
          </a:p>
        </p:txBody>
      </p:sp>
    </p:spTree>
    <p:extLst>
      <p:ext uri="{BB962C8B-B14F-4D97-AF65-F5344CB8AC3E}">
        <p14:creationId xmlns:p14="http://schemas.microsoft.com/office/powerpoint/2010/main" val="4116673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rgbClr val="C00000"/>
                </a:solidFill>
                <a:latin typeface="Candara" panose="020E0502030303020204" pitchFamily="34" charset="0"/>
              </a:rPr>
              <a:t>Agenda for today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95288" y="692696"/>
            <a:ext cx="8135937" cy="590495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z="2300" dirty="0">
              <a:solidFill>
                <a:schemeClr val="tx1"/>
              </a:solidFill>
            </a:endParaRPr>
          </a:p>
          <a:p>
            <a:pPr marL="0" indent="0" eaLnBrk="1" hangingPunct="1">
              <a:buNone/>
            </a:pPr>
            <a:endParaRPr lang="en-US" altLang="en-US" sz="2300" b="0" dirty="0">
              <a:solidFill>
                <a:srgbClr val="C00000"/>
              </a:solidFill>
              <a:latin typeface="Arial (Body)"/>
              <a:cs typeface="Calibri Light" panose="020F0302020204030204" pitchFamily="34" charset="0"/>
            </a:endParaRPr>
          </a:p>
          <a:p>
            <a:pPr marL="0" indent="0" eaLnBrk="1" hangingPunct="1">
              <a:buNone/>
            </a:pPr>
            <a:r>
              <a:rPr lang="en-US" altLang="en-US" sz="2300" b="0" dirty="0">
                <a:solidFill>
                  <a:srgbClr val="C00000"/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We’re going to cover:</a:t>
            </a:r>
          </a:p>
          <a:p>
            <a:pPr marL="0" indent="0" eaLnBrk="1" hangingPunct="1">
              <a:buNone/>
            </a:pPr>
            <a:endParaRPr lang="en-US" altLang="en-US" sz="600" b="0" dirty="0">
              <a:solidFill>
                <a:schemeClr val="tx1"/>
              </a:solidFill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pPr eaLnBrk="1" hangingPunct="1"/>
            <a:r>
              <a:rPr lang="en-US" altLang="en-US" sz="2300" b="0" dirty="0">
                <a:solidFill>
                  <a:schemeClr val="tx1"/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the overall context for the planning system</a:t>
            </a:r>
          </a:p>
          <a:p>
            <a:pPr eaLnBrk="1" hangingPunct="1"/>
            <a:r>
              <a:rPr lang="en-US" altLang="en-US" sz="2300" b="0" dirty="0">
                <a:solidFill>
                  <a:schemeClr val="tx1"/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what needs planning permission and what doesn’t?</a:t>
            </a:r>
          </a:p>
          <a:p>
            <a:pPr eaLnBrk="1" hangingPunct="1"/>
            <a:r>
              <a:rPr lang="en-US" altLang="en-US" sz="2300" b="0" dirty="0">
                <a:solidFill>
                  <a:schemeClr val="tx1"/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making the decision: what’s taken into account?</a:t>
            </a:r>
          </a:p>
          <a:p>
            <a:pPr marL="0" indent="0" eaLnBrk="1" hangingPunct="1">
              <a:buNone/>
            </a:pPr>
            <a:r>
              <a:rPr lang="en-US" altLang="en-US" sz="2300" b="0" dirty="0">
                <a:solidFill>
                  <a:schemeClr val="tx1"/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                       (a) the policy framework</a:t>
            </a:r>
          </a:p>
          <a:p>
            <a:pPr marL="0" indent="0" eaLnBrk="1" hangingPunct="1">
              <a:buNone/>
            </a:pPr>
            <a:r>
              <a:rPr lang="en-US" altLang="en-US" sz="2300" b="0" dirty="0">
                <a:solidFill>
                  <a:schemeClr val="tx1"/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                       (b) other “material considerations”</a:t>
            </a:r>
          </a:p>
          <a:p>
            <a:pPr eaLnBrk="1" hangingPunct="1"/>
            <a:r>
              <a:rPr lang="en-US" altLang="en-US" sz="2300" b="0" dirty="0">
                <a:solidFill>
                  <a:schemeClr val="tx1"/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who gets to be involved?</a:t>
            </a:r>
          </a:p>
          <a:p>
            <a:pPr eaLnBrk="1" hangingPunct="1"/>
            <a:r>
              <a:rPr lang="en-US" altLang="en-US" sz="2300" b="0" dirty="0">
                <a:solidFill>
                  <a:schemeClr val="tx1"/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the choices for the planning authority – approve? refuse? defer? Types of permission and the use of conditions</a:t>
            </a:r>
          </a:p>
          <a:p>
            <a:pPr eaLnBrk="1" hangingPunct="1"/>
            <a:r>
              <a:rPr lang="en-US" altLang="en-US" sz="2300" b="0" dirty="0">
                <a:solidFill>
                  <a:schemeClr val="tx1"/>
                </a:solidFill>
                <a:latin typeface="Candara" panose="020E0502030303020204" pitchFamily="34" charset="0"/>
                <a:cs typeface="Calibri Light" panose="020F0302020204030204" pitchFamily="34" charset="0"/>
              </a:rPr>
              <a:t>the appeals system</a:t>
            </a:r>
          </a:p>
          <a:p>
            <a:pPr eaLnBrk="1" hangingPunct="1"/>
            <a:endParaRPr lang="en-US" altLang="en-US" sz="230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eaLnBrk="1" hangingPunct="1"/>
            <a:endParaRPr lang="en-US" altLang="en-US" sz="600" dirty="0">
              <a:solidFill>
                <a:schemeClr val="tx1"/>
              </a:solidFill>
            </a:endParaRPr>
          </a:p>
          <a:p>
            <a:pPr eaLnBrk="1" hangingPunct="1"/>
            <a:endParaRPr lang="en-US" altLang="en-US" sz="2300" dirty="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860C4-7E4E-4AE7-A4EE-369F31595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98152-1A16-4701-BB17-CBE751056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GB" b="0" dirty="0">
                <a:latin typeface="Candara" panose="020E0502030303020204" pitchFamily="34" charset="0"/>
                <a:cs typeface="Calibri Light" panose="020F0302020204030204" pitchFamily="34" charset="0"/>
              </a:rPr>
              <a:t>We won’t have time to look at (for example):</a:t>
            </a:r>
          </a:p>
          <a:p>
            <a:pPr marL="0" indent="0">
              <a:buNone/>
            </a:pPr>
            <a:endParaRPr lang="en-GB" b="0" dirty="0">
              <a:latin typeface="Candara" panose="020E0502030303020204" pitchFamily="34" charset="0"/>
              <a:cs typeface="Calibri Light" panose="020F0302020204030204" pitchFamily="34" charset="0"/>
            </a:endParaRPr>
          </a:p>
          <a:p>
            <a:r>
              <a:rPr lang="en-GB" b="0" dirty="0">
                <a:latin typeface="Candara" panose="020E0502030303020204" pitchFamily="34" charset="0"/>
                <a:cs typeface="Calibri Light" panose="020F0302020204030204" pitchFamily="34" charset="0"/>
              </a:rPr>
              <a:t>how plans are prepared</a:t>
            </a:r>
          </a:p>
          <a:p>
            <a:r>
              <a:rPr lang="en-GB" b="0" dirty="0">
                <a:latin typeface="Candara" panose="020E0502030303020204" pitchFamily="34" charset="0"/>
                <a:cs typeface="Calibri Light" panose="020F0302020204030204" pitchFamily="34" charset="0"/>
              </a:rPr>
              <a:t>specific policies (such as housing or the Green Belt)</a:t>
            </a:r>
          </a:p>
          <a:p>
            <a:r>
              <a:rPr lang="en-GB" b="0" dirty="0">
                <a:latin typeface="Candara" panose="020E0502030303020204" pitchFamily="34" charset="0"/>
                <a:cs typeface="Calibri Light" panose="020F0302020204030204" pitchFamily="34" charset="0"/>
              </a:rPr>
              <a:t>S.106 planning obligations and the Community Infrastructure Levy</a:t>
            </a:r>
          </a:p>
          <a:p>
            <a:r>
              <a:rPr lang="en-GB" b="0" dirty="0">
                <a:latin typeface="Candara" panose="020E0502030303020204" pitchFamily="34" charset="0"/>
                <a:cs typeface="Calibri Light" panose="020F0302020204030204" pitchFamily="34" charset="0"/>
              </a:rPr>
              <a:t>the enforcement regime</a:t>
            </a:r>
          </a:p>
          <a:p>
            <a:r>
              <a:rPr lang="en-GB" b="0" dirty="0">
                <a:latin typeface="Candara" panose="020E0502030303020204" pitchFamily="34" charset="0"/>
                <a:cs typeface="Calibri Light" panose="020F0302020204030204" pitchFamily="34" charset="0"/>
              </a:rPr>
              <a:t>how to ensure probity in decision-making</a:t>
            </a:r>
          </a:p>
          <a:p>
            <a:pPr marL="0" indent="0">
              <a:buNone/>
            </a:pPr>
            <a:endParaRPr lang="en-GB" b="0" dirty="0">
              <a:latin typeface="Arial (Body)"/>
              <a:cs typeface="Calibri Light" panose="020F0302020204030204" pitchFamily="34" charset="0"/>
            </a:endParaRP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0C9904-BBD7-47D9-98F8-EC58C83AB9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56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B96F0DF-1525-4E2E-96FA-F9957C5FA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</a:rPr>
              <a:t>Planning </a:t>
            </a:r>
            <a:r>
              <a:rPr kumimoji="0" lang="en-GB" sz="40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</a:rPr>
              <a:t>law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</a:rPr>
              <a:t> and planning </a:t>
            </a:r>
            <a:r>
              <a:rPr kumimoji="0" lang="en-GB" sz="40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</a:rPr>
              <a:t>policy</a:t>
            </a:r>
            <a:endParaRPr lang="en-GB" i="1" dirty="0">
              <a:latin typeface="Candara" panose="020E0502030303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15721-94C1-4C98-8657-965FCF2479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26" name="Picture 2" descr="Town and Country Planning Act, 1990: Elizabeth II. Chapter 8: Amazon.co.uk:  9780105408901: Books">
            <a:extLst>
              <a:ext uri="{FF2B5EF4-FFF2-40B4-BE49-F238E27FC236}">
                <a16:creationId xmlns:a16="http://schemas.microsoft.com/office/drawing/2014/main" id="{A5C1B212-0C4A-4819-A86F-5DC4657B89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3049751" cy="432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ave your say on future plans to develop the district - Wakefield Council">
            <a:extLst>
              <a:ext uri="{FF2B5EF4-FFF2-40B4-BE49-F238E27FC236}">
                <a16:creationId xmlns:a16="http://schemas.microsoft.com/office/drawing/2014/main" id="{983217B8-1FC4-409E-910A-AE050EDAF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1916833"/>
            <a:ext cx="4258815" cy="432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81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005" y="274638"/>
            <a:ext cx="8229600" cy="1143000"/>
          </a:xfrm>
        </p:spPr>
        <p:txBody>
          <a:bodyPr/>
          <a:lstStyle/>
          <a:p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95" y="1196752"/>
            <a:ext cx="8229600" cy="4525963"/>
          </a:xfrm>
        </p:spPr>
        <p:txBody>
          <a:bodyPr/>
          <a:lstStyle/>
          <a:p>
            <a:endParaRPr lang="en-GB" dirty="0"/>
          </a:p>
          <a:p>
            <a:r>
              <a:rPr lang="en-GB" b="0" dirty="0">
                <a:latin typeface="Candara" panose="020E0502030303020204" pitchFamily="34" charset="0"/>
              </a:rPr>
              <a:t>the planning system naturally has to operate in accordance with a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legal</a:t>
            </a:r>
            <a:r>
              <a:rPr lang="en-GB" b="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lang="en-GB" b="0" dirty="0">
                <a:latin typeface="Candara" panose="020E0502030303020204" pitchFamily="34" charset="0"/>
              </a:rPr>
              <a:t>framework. This is established by Parliament, but sometimes has to be interpreted by the courts. We’ll look at some key points soon</a:t>
            </a:r>
          </a:p>
          <a:p>
            <a:endParaRPr lang="en-GB" b="0" dirty="0">
              <a:latin typeface="Candara" panose="020E0502030303020204" pitchFamily="34" charset="0"/>
            </a:endParaRPr>
          </a:p>
          <a:p>
            <a:r>
              <a:rPr lang="en-GB" b="0" dirty="0">
                <a:latin typeface="Candara" panose="020E0502030303020204" pitchFamily="34" charset="0"/>
              </a:rPr>
              <a:t>but on a day-to-day basis what matters more is the application of planning </a:t>
            </a:r>
            <a:r>
              <a:rPr lang="en-GB" dirty="0">
                <a:solidFill>
                  <a:srgbClr val="C00000"/>
                </a:solidFill>
                <a:latin typeface="Candara" panose="020E0502030303020204" pitchFamily="34" charset="0"/>
              </a:rPr>
              <a:t>policy</a:t>
            </a:r>
            <a:r>
              <a:rPr lang="en-GB" b="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lang="en-GB" b="0" dirty="0">
                <a:latin typeface="Candara" panose="020E0502030303020204" pitchFamily="34" charset="0"/>
              </a:rPr>
              <a:t>- which is found in the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local plan</a:t>
            </a:r>
            <a:r>
              <a:rPr lang="en-GB" b="0" dirty="0">
                <a:latin typeface="Candara" panose="020E0502030303020204" pitchFamily="34" charset="0"/>
              </a:rPr>
              <a:t>, any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neighbourhood plans </a:t>
            </a:r>
            <a:r>
              <a:rPr lang="en-GB" b="0" dirty="0">
                <a:latin typeface="Candara" panose="020E0502030303020204" pitchFamily="34" charset="0"/>
              </a:rPr>
              <a:t>and related documents, but can also be strongly influenced by the Government of the day</a:t>
            </a:r>
            <a:endParaRPr lang="en-GB" b="0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Government’s priorities:</a:t>
            </a:r>
            <a:br>
              <a:rPr lang="en-GB" sz="3200" dirty="0">
                <a:latin typeface="Candara" panose="020E0502030303020204" pitchFamily="34" charset="0"/>
              </a:rPr>
            </a:br>
            <a:r>
              <a:rPr lang="en-GB" sz="3200" dirty="0">
                <a:latin typeface="Candara" panose="020E0502030303020204" pitchFamily="34" charset="0"/>
              </a:rPr>
              <a:t>“growth, growth, growth”…..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08512"/>
          </a:xfrm>
        </p:spPr>
        <p:txBody>
          <a:bodyPr/>
          <a:lstStyle/>
          <a:p>
            <a:r>
              <a:rPr lang="en-GB" altLang="en-US" b="0" dirty="0">
                <a:latin typeface="Candara" panose="020E0502030303020204" pitchFamily="34" charset="0"/>
              </a:rPr>
              <a:t>- which they often say needs more de-regulation – so fewer planning controls and “red tape” generally</a:t>
            </a:r>
          </a:p>
          <a:p>
            <a:endParaRPr lang="en-GB" altLang="en-US" b="0" dirty="0">
              <a:latin typeface="Candara" panose="020E0502030303020204" pitchFamily="34" charset="0"/>
            </a:endParaRPr>
          </a:p>
          <a:p>
            <a:r>
              <a:rPr lang="en-GB" altLang="en-US" b="0" dirty="0">
                <a:latin typeface="Candara" panose="020E0502030303020204" pitchFamily="34" charset="0"/>
              </a:rPr>
              <a:t>emphasis on “enabling”, not simply “controlling” development</a:t>
            </a:r>
          </a:p>
          <a:p>
            <a:endParaRPr lang="en-GB" altLang="en-US" b="0" dirty="0">
              <a:latin typeface="Candara" panose="020E0502030303020204" pitchFamily="34" charset="0"/>
            </a:endParaRPr>
          </a:p>
          <a:p>
            <a:r>
              <a:rPr lang="en-GB" altLang="en-US" b="0" dirty="0">
                <a:latin typeface="Candara" panose="020E0502030303020204" pitchFamily="34" charset="0"/>
              </a:rPr>
              <a:t>they frequently say decision-taking needs to be quicker and provide more “certainty”</a:t>
            </a:r>
          </a:p>
          <a:p>
            <a:pPr marL="0" indent="0">
              <a:buNone/>
            </a:pPr>
            <a:endParaRPr lang="en-GB" altLang="en-US" b="0" dirty="0">
              <a:latin typeface="Candara" panose="020E0502030303020204" pitchFamily="34" charset="0"/>
            </a:endParaRPr>
          </a:p>
          <a:p>
            <a:r>
              <a:rPr lang="en-US" altLang="en-US" b="0" dirty="0">
                <a:latin typeface="Candara" panose="020E0502030303020204" pitchFamily="34" charset="0"/>
              </a:rPr>
              <a:t>increased house-building seen as key to meeting economic, as well as social, priorities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0205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99592" y="908720"/>
            <a:ext cx="7200800" cy="4525963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algn="ctr">
              <a:buNone/>
            </a:pPr>
            <a:r>
              <a:rPr lang="en-GB" sz="4000" dirty="0">
                <a:solidFill>
                  <a:srgbClr val="C00000"/>
                </a:solidFill>
                <a:latin typeface="Candara" panose="020E0502030303020204" pitchFamily="34" charset="0"/>
              </a:rPr>
              <a:t>BUT FIRST, IS PLANNING PERMISSION NEEDED?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591" y="151527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Footer Placeholder 1"/>
          <p:cNvSpPr>
            <a:spLocks noGrp="1"/>
          </p:cNvSpPr>
          <p:nvPr>
            <p:ph type="ftr" sz="quarter" idx="10"/>
          </p:nvPr>
        </p:nvSpPr>
        <p:spPr bwMode="auto">
          <a:xfrm>
            <a:off x="4859338" y="6524625"/>
            <a:ext cx="4284662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b="1" kern="1200" dirty="0">
                <a:solidFill>
                  <a:srgbClr val="808080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/>
          </a:p>
        </p:txBody>
      </p:sp>
      <p:sp>
        <p:nvSpPr>
          <p:cNvPr id="614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solidFill>
                  <a:srgbClr val="C00000"/>
                </a:solidFill>
                <a:latin typeface="Candara" panose="020E0502030303020204" pitchFamily="34" charset="0"/>
              </a:rPr>
              <a:t>What is “development”?</a:t>
            </a:r>
          </a:p>
        </p:txBody>
      </p:sp>
      <p:sp>
        <p:nvSpPr>
          <p:cNvPr id="61443" name="Content Placeholder 3"/>
          <p:cNvSpPr>
            <a:spLocks noGrp="1"/>
          </p:cNvSpPr>
          <p:nvPr>
            <p:ph idx="1"/>
          </p:nvPr>
        </p:nvSpPr>
        <p:spPr bwMode="auto">
          <a:xfrm>
            <a:off x="611560" y="1811338"/>
            <a:ext cx="4546600" cy="18002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>
                <a:latin typeface="Candara" panose="020E0502030303020204" pitchFamily="34" charset="0"/>
                <a:cs typeface="Arial" charset="0"/>
              </a:rPr>
              <a:t>“The carrying out of building,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>
                <a:latin typeface="Candara" panose="020E0502030303020204" pitchFamily="34" charset="0"/>
                <a:cs typeface="Arial" charset="0"/>
              </a:rPr>
              <a:t>engineering, mining or other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>
                <a:solidFill>
                  <a:srgbClr val="C00000"/>
                </a:solidFill>
                <a:latin typeface="Candara" panose="020E0502030303020204" pitchFamily="34" charset="0"/>
                <a:cs typeface="Arial" charset="0"/>
              </a:rPr>
              <a:t>operations</a:t>
            </a:r>
            <a:r>
              <a:rPr lang="en-US" altLang="en-US" b="0" dirty="0">
                <a:latin typeface="Candara" panose="020E0502030303020204" pitchFamily="34" charset="0"/>
                <a:cs typeface="Arial" charset="0"/>
              </a:rPr>
              <a:t> in, on, over 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0" dirty="0">
                <a:latin typeface="Candara" panose="020E0502030303020204" pitchFamily="34" charset="0"/>
                <a:cs typeface="Arial" charset="0"/>
              </a:rPr>
              <a:t>under land…..”</a:t>
            </a:r>
          </a:p>
          <a:p>
            <a:endParaRPr lang="en-GB" dirty="0"/>
          </a:p>
        </p:txBody>
      </p:sp>
      <p:pic>
        <p:nvPicPr>
          <p:cNvPr id="61444" name="Picture 9" descr="DSCN03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625" y="1700213"/>
            <a:ext cx="2458601" cy="205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11560" y="3730241"/>
            <a:ext cx="4824412" cy="27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cs typeface="Arial" charset="0"/>
              </a:rPr>
              <a:t>“….</a:t>
            </a:r>
            <a:r>
              <a:rPr lang="en-US" altLang="en-US" sz="2400" dirty="0">
                <a:solidFill>
                  <a:srgbClr val="000000"/>
                </a:solidFill>
                <a:latin typeface="Candara" panose="020E0502030303020204" pitchFamily="34" charset="0"/>
                <a:cs typeface="Arial" charset="0"/>
              </a:rPr>
              <a:t>or the making of any </a:t>
            </a:r>
            <a:r>
              <a:rPr lang="en-US" altLang="en-US" sz="2400" dirty="0">
                <a:solidFill>
                  <a:srgbClr val="C00000"/>
                </a:solidFill>
                <a:latin typeface="Candara" panose="020E0502030303020204" pitchFamily="34" charset="0"/>
                <a:cs typeface="Arial" charset="0"/>
              </a:rPr>
              <a:t>material</a:t>
            </a:r>
            <a:r>
              <a:rPr lang="en-US" altLang="en-US" sz="2400" dirty="0">
                <a:solidFill>
                  <a:srgbClr val="000000"/>
                </a:solidFill>
                <a:latin typeface="Candara" panose="020E0502030303020204" pitchFamily="34" charset="0"/>
                <a:cs typeface="Arial" charset="0"/>
              </a:rPr>
              <a:t> </a:t>
            </a:r>
            <a:r>
              <a:rPr lang="en-US" altLang="en-US" sz="2400" dirty="0">
                <a:solidFill>
                  <a:srgbClr val="C00000"/>
                </a:solidFill>
                <a:latin typeface="Candara" panose="020E0502030303020204" pitchFamily="34" charset="0"/>
                <a:cs typeface="Arial" charset="0"/>
              </a:rPr>
              <a:t>change in the use </a:t>
            </a: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  <a:latin typeface="Candara" panose="020E0502030303020204" pitchFamily="34" charset="0"/>
                <a:cs typeface="Arial" charset="0"/>
              </a:rPr>
              <a:t>of buildings or other land”.</a:t>
            </a: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00000"/>
              </a:solidFill>
              <a:latin typeface="Candara" panose="020E0502030303020204" pitchFamily="34" charset="0"/>
              <a:cs typeface="Arial" charset="0"/>
            </a:endParaRP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800" dirty="0">
              <a:solidFill>
                <a:srgbClr val="000000"/>
              </a:solidFill>
              <a:latin typeface="Candara" panose="020E0502030303020204" pitchFamily="34" charset="0"/>
              <a:cs typeface="Arial" charset="0"/>
            </a:endParaRP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i="1" dirty="0">
                <a:solidFill>
                  <a:srgbClr val="000000"/>
                </a:solidFill>
                <a:latin typeface="Candara" panose="020E0502030303020204" pitchFamily="34" charset="0"/>
                <a:cs typeface="Arial" charset="0"/>
              </a:rPr>
              <a:t>Town and Country Planning Act 1990 Section 55</a:t>
            </a:r>
          </a:p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2400" dirty="0">
              <a:solidFill>
                <a:srgbClr val="000000"/>
              </a:solidFill>
              <a:latin typeface="Times New Roman" pitchFamily="18" charset="0"/>
              <a:cs typeface="Arial" charset="0"/>
            </a:endParaRPr>
          </a:p>
        </p:txBody>
      </p:sp>
      <p:pic>
        <p:nvPicPr>
          <p:cNvPr id="2050" name="Picture 2" descr="https://c1.staticflickr.com/5/4070/4672674796_e237c17480_z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4183063"/>
            <a:ext cx="2458601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23528" y="0"/>
            <a:ext cx="8229600" cy="6309320"/>
          </a:xfrm>
        </p:spPr>
        <p:txBody>
          <a:bodyPr/>
          <a:lstStyle/>
          <a:p>
            <a:endParaRPr lang="en-GB" dirty="0">
              <a:solidFill>
                <a:schemeClr val="tx1"/>
              </a:solidFill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these legal definitions come from “primary” legislation – in other words, an Act of Parliament. “Secondary” legislation (much easier to introduce, with less Parliamentary scrutiny) fills in the detail – which, of course, is where the Devil is</a:t>
            </a:r>
          </a:p>
          <a:p>
            <a:endParaRPr lang="en-GB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some proposals don’t need planning permission because they constitute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“Permitted Development”</a:t>
            </a:r>
            <a:endParaRPr lang="en-GB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endParaRPr lang="en-GB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and some changes of use are not held to be “material” – so they are removed from the definition of development altogether – this is in the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Use Classes Order</a:t>
            </a:r>
          </a:p>
          <a:p>
            <a:endParaRPr lang="en-GB" b="0" dirty="0">
              <a:solidFill>
                <a:srgbClr val="C00000"/>
              </a:solidFill>
              <a:latin typeface="Candara" panose="020E0502030303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these are examples of secondary legislation – we’ll look at the key points of both of them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432048"/>
          </a:xfrm>
        </p:spPr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Permitted development rights  </a:t>
            </a:r>
            <a:br>
              <a:rPr lang="en-GB" dirty="0"/>
            </a:b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89616"/>
          </a:xfrm>
        </p:spPr>
        <p:txBody>
          <a:bodyPr/>
          <a:lstStyle/>
          <a:p>
            <a:pPr marL="0" indent="0">
              <a:buNone/>
            </a:pPr>
            <a:endParaRPr lang="en-GB" b="0" dirty="0"/>
          </a:p>
          <a:p>
            <a:pPr>
              <a:buFont typeface="Arial" pitchFamily="34" charset="0"/>
              <a:buChar char="•"/>
            </a:pP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“Permitted Development”</a:t>
            </a:r>
            <a:r>
              <a:rPr lang="en-GB" b="0" dirty="0">
                <a:latin typeface="Candara" panose="020E0502030303020204" pitchFamily="34" charset="0"/>
              </a:rPr>
              <a:t> is a </a:t>
            </a:r>
            <a:r>
              <a:rPr lang="en-GB" b="0" i="1" u="sng" dirty="0">
                <a:latin typeface="Candara" panose="020E0502030303020204" pitchFamily="34" charset="0"/>
              </a:rPr>
              <a:t>national grant </a:t>
            </a:r>
            <a:r>
              <a:rPr lang="en-GB" b="0" dirty="0">
                <a:latin typeface="Candara" panose="020E0502030303020204" pitchFamily="34" charset="0"/>
              </a:rPr>
              <a:t>of permission for certain building works and some changes of use </a:t>
            </a:r>
          </a:p>
          <a:p>
            <a:pPr marL="0" indent="0">
              <a:buNone/>
            </a:pPr>
            <a:endParaRPr lang="en-GB" b="0" dirty="0">
              <a:latin typeface="Candara" panose="020E0502030303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kumimoji="0" lang="en-GB" altLang="en-US" sz="24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complex limitations on size, height etc, and some </a:t>
            </a:r>
            <a:r>
              <a:rPr kumimoji="0" lang="en-GB" altLang="en-US" sz="2400" b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</a:rPr>
              <a:t>“prior approval”</a:t>
            </a:r>
            <a:r>
              <a:rPr kumimoji="0" lang="en-GB" altLang="en-US" sz="24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 requirements (which we’ll come to)</a:t>
            </a:r>
          </a:p>
          <a:p>
            <a:pPr>
              <a:buFont typeface="Arial" pitchFamily="34" charset="0"/>
              <a:buChar char="•"/>
            </a:pPr>
            <a:endParaRPr kumimoji="0" lang="en-GB" altLang="en-US" sz="2400" b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b="0" dirty="0">
                <a:latin typeface="Candara" panose="020E0502030303020204" pitchFamily="34" charset="0"/>
              </a:rPr>
              <a:t>familiar e</a:t>
            </a:r>
            <a:r>
              <a:rPr lang="en-US" altLang="en-US" b="0" dirty="0">
                <a:latin typeface="Candara" panose="020E0502030303020204" pitchFamily="34" charset="0"/>
              </a:rPr>
              <a:t>xamples:</a:t>
            </a:r>
          </a:p>
          <a:p>
            <a:pPr lvl="1">
              <a:spcBef>
                <a:spcPts val="1000"/>
              </a:spcBef>
            </a:pPr>
            <a:r>
              <a:rPr lang="en-GB" altLang="en-US" b="0" dirty="0">
                <a:latin typeface="Candara" panose="020E0502030303020204" pitchFamily="34" charset="0"/>
              </a:rPr>
              <a:t>house extensions, walls and fences, garages, sheds</a:t>
            </a:r>
          </a:p>
          <a:p>
            <a:pPr lvl="1">
              <a:spcBef>
                <a:spcPts val="1000"/>
              </a:spcBef>
            </a:pPr>
            <a:r>
              <a:rPr lang="en-GB" altLang="en-US" b="0" dirty="0">
                <a:latin typeface="Candara" panose="020E0502030303020204" pitchFamily="34" charset="0"/>
              </a:rPr>
              <a:t>temporary buildings and uses</a:t>
            </a:r>
          </a:p>
          <a:p>
            <a:pPr lvl="1">
              <a:spcBef>
                <a:spcPts val="1000"/>
              </a:spcBef>
            </a:pPr>
            <a:r>
              <a:rPr lang="en-GB" altLang="en-US" b="0" dirty="0">
                <a:latin typeface="Candara" panose="020E0502030303020204" pitchFamily="34" charset="0"/>
              </a:rPr>
              <a:t>agricultural buildings and operations</a:t>
            </a:r>
          </a:p>
          <a:p>
            <a:pPr lvl="1">
              <a:spcBef>
                <a:spcPts val="1000"/>
              </a:spcBef>
            </a:pPr>
            <a:r>
              <a:rPr lang="en-GB" altLang="en-US" b="0" dirty="0">
                <a:latin typeface="Candara" panose="020E0502030303020204" pitchFamily="34" charset="0"/>
              </a:rPr>
              <a:t>works by statutory undertakers &amp; local authorities etc</a:t>
            </a:r>
          </a:p>
          <a:p>
            <a:pPr lvl="1">
              <a:spcBef>
                <a:spcPts val="1000"/>
              </a:spcBef>
            </a:pPr>
            <a:endParaRPr lang="en-GB" altLang="en-US" sz="1800" b="0" i="1" dirty="0">
              <a:solidFill>
                <a:srgbClr val="000000"/>
              </a:solidFill>
              <a:latin typeface="Arial"/>
            </a:endParaRPr>
          </a:p>
          <a:p>
            <a:pPr marL="457200" lvl="1" indent="0">
              <a:spcBef>
                <a:spcPts val="1000"/>
              </a:spcBef>
              <a:buNone/>
            </a:pPr>
            <a:r>
              <a:rPr lang="en-GB" altLang="en-US" sz="1800" b="0" i="1" dirty="0">
                <a:solidFill>
                  <a:srgbClr val="000000"/>
                </a:solidFill>
                <a:latin typeface="Arial"/>
              </a:rPr>
              <a:t>              </a:t>
            </a:r>
          </a:p>
          <a:p>
            <a:pPr marL="457200" lvl="1" indent="0">
              <a:spcBef>
                <a:spcPts val="1000"/>
              </a:spcBef>
              <a:buNone/>
            </a:pPr>
            <a:endParaRPr kumimoji="0" lang="en-US" sz="1800" b="0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1900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rgbClr val="C00000"/>
                </a:solidFill>
                <a:latin typeface="Candara" panose="020E0502030303020204" pitchFamily="34" charset="0"/>
              </a:rPr>
              <a:t>The Use Classes Order</a:t>
            </a:r>
            <a:endParaRPr lang="en-GB" sz="3200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62467" name="Content Placeholder 3"/>
          <p:cNvSpPr>
            <a:spLocks noGrp="1"/>
          </p:cNvSpPr>
          <p:nvPr>
            <p:ph idx="1"/>
          </p:nvPr>
        </p:nvSpPr>
        <p:spPr bwMode="auto">
          <a:xfrm>
            <a:off x="457200" y="1196752"/>
            <a:ext cx="8229600" cy="504056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endParaRPr lang="en-US" altLang="en-US" b="0" dirty="0">
              <a:solidFill>
                <a:srgbClr val="C00000"/>
              </a:solidFill>
            </a:endParaRPr>
          </a:p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en-US" b="0" dirty="0">
                <a:latin typeface="Candara" panose="020E0502030303020204" pitchFamily="34" charset="0"/>
              </a:rPr>
              <a:t>changes of use </a:t>
            </a:r>
            <a:r>
              <a:rPr lang="en-US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within the same Use Class </a:t>
            </a:r>
            <a:r>
              <a:rPr lang="en-US" altLang="en-US" b="0" dirty="0">
                <a:latin typeface="Candara" panose="020E0502030303020204" pitchFamily="34" charset="0"/>
              </a:rPr>
              <a:t>are, by definition, not </a:t>
            </a:r>
            <a:r>
              <a:rPr lang="en-US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“material”</a:t>
            </a:r>
            <a:r>
              <a:rPr lang="en-US" altLang="en-US" b="0" dirty="0">
                <a:latin typeface="Candara" panose="020E0502030303020204" pitchFamily="34" charset="0"/>
              </a:rPr>
              <a:t>,</a:t>
            </a:r>
            <a:r>
              <a:rPr lang="en-US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lang="en-US" altLang="en-US" b="0" dirty="0">
                <a:latin typeface="Candara" panose="020E0502030303020204" pitchFamily="34" charset="0"/>
              </a:rPr>
              <a:t>so</a:t>
            </a:r>
            <a:r>
              <a:rPr lang="en-US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lang="en-US" altLang="en-US" b="0" i="1" dirty="0">
                <a:latin typeface="Candara" panose="020E0502030303020204" pitchFamily="34" charset="0"/>
              </a:rPr>
              <a:t>don’t need planning permission and can’t be controlled. </a:t>
            </a:r>
            <a:r>
              <a:rPr lang="en-US" altLang="en-US" b="0" dirty="0">
                <a:latin typeface="Candara" panose="020E0502030303020204" pitchFamily="34" charset="0"/>
              </a:rPr>
              <a:t>Changes of use </a:t>
            </a:r>
            <a:r>
              <a:rPr lang="en-US" altLang="en-US" b="0" u="sng" dirty="0">
                <a:latin typeface="Candara" panose="020E0502030303020204" pitchFamily="34" charset="0"/>
              </a:rPr>
              <a:t>between</a:t>
            </a:r>
            <a:r>
              <a:rPr lang="en-US" altLang="en-US" b="0" dirty="0">
                <a:latin typeface="Candara" panose="020E0502030303020204" pitchFamily="34" charset="0"/>
              </a:rPr>
              <a:t> Classes </a:t>
            </a:r>
            <a:r>
              <a:rPr lang="en-US" altLang="en-US" b="0" i="1" dirty="0">
                <a:latin typeface="Candara" panose="020E0502030303020204" pitchFamily="34" charset="0"/>
              </a:rPr>
              <a:t>will</a:t>
            </a:r>
            <a:r>
              <a:rPr lang="en-US" altLang="en-US" b="0" dirty="0">
                <a:latin typeface="Candara" panose="020E0502030303020204" pitchFamily="34" charset="0"/>
              </a:rPr>
              <a:t> be material, by definition</a:t>
            </a:r>
          </a:p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en-US" b="0" dirty="0">
                <a:latin typeface="Candara" panose="020E0502030303020204" pitchFamily="34" charset="0"/>
              </a:rPr>
              <a:t>a “material” change of use will usually need planning permission – a few of these are defined in the Act (</a:t>
            </a:r>
            <a:r>
              <a:rPr lang="en-US" altLang="en-US" b="0" dirty="0" err="1">
                <a:latin typeface="Candara" panose="020E0502030303020204" pitchFamily="34" charset="0"/>
              </a:rPr>
              <a:t>eg</a:t>
            </a:r>
            <a:r>
              <a:rPr lang="en-US" altLang="en-US" b="0" dirty="0">
                <a:latin typeface="Candara" panose="020E0502030303020204" pitchFamily="34" charset="0"/>
              </a:rPr>
              <a:t> sub-division of a house into two flats), but the detail is in the </a:t>
            </a:r>
            <a:r>
              <a:rPr lang="en-US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Use Classes Order</a:t>
            </a:r>
            <a:endParaRPr lang="en-US" altLang="en-US" b="0" i="1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altLang="en-US" b="0" dirty="0">
                <a:latin typeface="Candara" panose="020E0502030303020204" pitchFamily="34" charset="0"/>
              </a:rPr>
              <a:t>sometimes the courts have had to be involved – much depends on the facts in a particular case: examples – </a:t>
            </a:r>
            <a:r>
              <a:rPr lang="en-US" altLang="en-US" b="0" i="1" dirty="0">
                <a:latin typeface="Candara" panose="020E0502030303020204" pitchFamily="34" charset="0"/>
              </a:rPr>
              <a:t>intensification</a:t>
            </a:r>
            <a:r>
              <a:rPr lang="en-US" altLang="en-US" b="0" dirty="0">
                <a:latin typeface="Candara" panose="020E0502030303020204" pitchFamily="34" charset="0"/>
              </a:rPr>
              <a:t> of a use, or </a:t>
            </a:r>
            <a:r>
              <a:rPr lang="en-US" altLang="en-US" b="0" i="1" dirty="0">
                <a:latin typeface="Candara" panose="020E0502030303020204" pitchFamily="34" charset="0"/>
              </a:rPr>
              <a:t>mixed</a:t>
            </a:r>
            <a:r>
              <a:rPr lang="en-US" altLang="en-US" b="0" dirty="0">
                <a:latin typeface="Candara" panose="020E0502030303020204" pitchFamily="34" charset="0"/>
              </a:rPr>
              <a:t> uses</a:t>
            </a:r>
          </a:p>
          <a:p>
            <a:pPr eaLnBrk="1" hangingPunct="1">
              <a:lnSpc>
                <a:spcPct val="110000"/>
              </a:lnSpc>
              <a:spcBef>
                <a:spcPct val="10000"/>
              </a:spcBef>
            </a:pPr>
            <a:endParaRPr lang="en-US" altLang="en-US" b="0" dirty="0"/>
          </a:p>
          <a:p>
            <a:pPr eaLnBrk="1" hangingPunct="1">
              <a:lnSpc>
                <a:spcPct val="60000"/>
              </a:lnSpc>
              <a:spcBef>
                <a:spcPct val="10000"/>
              </a:spcBef>
            </a:pPr>
            <a:endParaRPr lang="en-US" altLang="en-US" sz="12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4445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8C812-C505-419C-A1F1-59B97561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kern="0" dirty="0">
                <a:solidFill>
                  <a:srgbClr val="C00000"/>
                </a:solidFill>
                <a:latin typeface="Candara" panose="020E0502030303020204" pitchFamily="34" charset="0"/>
              </a:rPr>
              <a:t>Recent deregulation</a:t>
            </a:r>
            <a:br>
              <a:rPr lang="en-US" sz="3200" b="1" kern="0" dirty="0">
                <a:solidFill>
                  <a:srgbClr val="C00000"/>
                </a:solidFill>
                <a:latin typeface="Candara" panose="020E0502030303020204" pitchFamily="34" charset="0"/>
              </a:rPr>
            </a:br>
            <a:endParaRPr lang="en-GB" sz="3200" b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3306CE-9363-4D88-96DE-5025C65CC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1700808"/>
            <a:ext cx="7776863" cy="475252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in the hope of quickly boosting the supply of housing,  and to “remove barriers to growth” etc, the Johnson Govt significantly expanded what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building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and what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changes of use 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can be carried out </a:t>
            </a:r>
            <a:r>
              <a:rPr lang="en-GB" b="0" u="sng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without planning permission </a:t>
            </a:r>
          </a:p>
          <a:p>
            <a:pPr marL="0" indent="0">
              <a:buNone/>
            </a:pPr>
            <a:endParaRPr lang="en-GB" b="0" dirty="0">
              <a:solidFill>
                <a:schemeClr val="tx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each category comes with complex requirements and provisos</a:t>
            </a:r>
          </a:p>
          <a:p>
            <a:endParaRPr lang="en-GB" b="0" dirty="0">
              <a:solidFill>
                <a:schemeClr val="tx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a brief summary follows: I’ve added more detail as an appendix to the presentation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875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1B2DDE-4519-48B4-A5AF-9DA776222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16632"/>
            <a:ext cx="7831782" cy="588411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7000"/>
              </a:lnSpc>
              <a:buNone/>
            </a:pP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en-US" sz="3500" dirty="0">
                <a:solidFill>
                  <a:srgbClr val="C00000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3500" b="1" dirty="0">
                <a:solidFill>
                  <a:srgbClr val="C00000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ew permitted development rights to </a:t>
            </a:r>
            <a:r>
              <a:rPr lang="en-US" sz="3500" b="1" i="1" dirty="0">
                <a:solidFill>
                  <a:srgbClr val="C00000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extend existing and create new dwellings</a:t>
            </a:r>
            <a:endParaRPr lang="en-US" sz="3500" b="1" dirty="0">
              <a:solidFill>
                <a:srgbClr val="C00000"/>
              </a:solidFill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buNone/>
            </a:pPr>
            <a:r>
              <a:rPr lang="en-US" sz="3500" b="1" dirty="0">
                <a:solidFill>
                  <a:srgbClr val="C00000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buNone/>
            </a:pPr>
            <a:r>
              <a:rPr lang="en-US" sz="2200" u="sng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roof-top extensions to </a:t>
            </a:r>
            <a:r>
              <a:rPr lang="en-US" sz="2200" u="sng" dirty="0">
                <a:solidFill>
                  <a:srgbClr val="C00000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enlarge existing </a:t>
            </a:r>
            <a:r>
              <a:rPr lang="en-US" sz="2200" u="sng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dwellings</a:t>
            </a:r>
          </a:p>
          <a:p>
            <a:pPr marL="257175" indent="-257175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200" b="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add 1-2 storeys on top of existing dwellings, detached, semi- or terraced (some Councils want to protect supply of bungalows….)</a:t>
            </a:r>
          </a:p>
          <a:p>
            <a:pPr marL="257175" indent="-257175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2200" dirty="0"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200" u="sng" dirty="0">
                <a:solidFill>
                  <a:schemeClr val="tx1"/>
                </a:solidFill>
                <a:latin typeface="Candara" panose="020E0502030303020204" pitchFamily="34" charset="0"/>
              </a:rPr>
              <a:t>creation of </a:t>
            </a:r>
            <a:r>
              <a:rPr lang="en-GB" sz="2200" u="sng" dirty="0">
                <a:solidFill>
                  <a:srgbClr val="C00000"/>
                </a:solidFill>
                <a:latin typeface="Candara" panose="020E0502030303020204" pitchFamily="34" charset="0"/>
              </a:rPr>
              <a:t>new</a:t>
            </a:r>
            <a:r>
              <a:rPr lang="en-GB" sz="2200" u="sng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lang="en-GB" sz="2200" u="sng" dirty="0">
                <a:solidFill>
                  <a:schemeClr val="tx1"/>
                </a:solidFill>
                <a:latin typeface="Candara" panose="020E0502030303020204" pitchFamily="34" charset="0"/>
              </a:rPr>
              <a:t>dwellings</a:t>
            </a:r>
          </a:p>
          <a:p>
            <a:r>
              <a:rPr lang="en-US" sz="2200" b="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up to 2 storeys on top of existing flats, or commercial or mixed-use buildings at least 3 storeys high</a:t>
            </a:r>
          </a:p>
          <a:p>
            <a:r>
              <a:rPr lang="en-US" sz="2200" b="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max height of 18m (30m for terraces)</a:t>
            </a:r>
          </a:p>
          <a:p>
            <a:r>
              <a:rPr lang="en-US" sz="2200" b="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only for buildings constructed 1948-2018</a:t>
            </a:r>
          </a:p>
          <a:p>
            <a:endParaRPr lang="en-GB" sz="2200" dirty="0"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200" u="sng" dirty="0">
                <a:solidFill>
                  <a:schemeClr val="tx1"/>
                </a:solidFill>
                <a:latin typeface="Candara" panose="020E0502030303020204" pitchFamily="34" charset="0"/>
              </a:rPr>
              <a:t>demolition and rebuilding</a:t>
            </a:r>
          </a:p>
          <a:p>
            <a:r>
              <a:rPr lang="en-US" sz="2200" b="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demolish unused pre-1990 buildings to rebuild a block of flats or a house</a:t>
            </a:r>
          </a:p>
          <a:p>
            <a:r>
              <a:rPr lang="en-US" sz="2200" b="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must be same footprint and no more than 7m taller than original</a:t>
            </a:r>
            <a:endParaRPr lang="en-GB" sz="2200" b="0" dirty="0">
              <a:solidFill>
                <a:schemeClr val="tx1"/>
              </a:solidFill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 (Body)"/>
            </a:endParaRPr>
          </a:p>
        </p:txBody>
      </p:sp>
    </p:spTree>
    <p:extLst>
      <p:ext uri="{BB962C8B-B14F-4D97-AF65-F5344CB8AC3E}">
        <p14:creationId xmlns:p14="http://schemas.microsoft.com/office/powerpoint/2010/main" val="2935182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46D578-46FA-43AB-B0D0-3A8FE13111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7544" y="188641"/>
            <a:ext cx="7056784" cy="720079"/>
          </a:xfrm>
        </p:spPr>
        <p:txBody>
          <a:bodyPr/>
          <a:lstStyle/>
          <a:p>
            <a:pPr marL="257175" indent="-257175">
              <a:spcBef>
                <a:spcPct val="20000"/>
              </a:spcBef>
              <a:defRPr/>
            </a:pPr>
            <a:br>
              <a:rPr lang="en-GB" sz="1800" dirty="0">
                <a:latin typeface="Arial"/>
                <a:ea typeface="+mn-ea"/>
                <a:cs typeface="+mn-cs"/>
              </a:rPr>
            </a:br>
            <a:r>
              <a:rPr lang="en-GB" sz="3200" dirty="0">
                <a:solidFill>
                  <a:srgbClr val="C00000"/>
                </a:solidFill>
                <a:latin typeface="Candara" panose="020E0502030303020204" pitchFamily="34" charset="0"/>
                <a:ea typeface="+mn-ea"/>
                <a:cs typeface="+mn-cs"/>
              </a:rPr>
              <a:t>less ability to control </a:t>
            </a:r>
            <a:r>
              <a:rPr lang="en-GB" sz="3200" i="1" dirty="0">
                <a:solidFill>
                  <a:srgbClr val="C00000"/>
                </a:solidFill>
                <a:latin typeface="Candara" panose="020E0502030303020204" pitchFamily="34" charset="0"/>
                <a:ea typeface="+mn-ea"/>
                <a:cs typeface="+mn-cs"/>
              </a:rPr>
              <a:t>changes of use</a:t>
            </a:r>
            <a:endParaRPr lang="en-GB" sz="3200" i="1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26034F-DFBA-4390-B48C-57AA526D21E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1560" y="1484785"/>
            <a:ext cx="7272808" cy="4680520"/>
          </a:xfrm>
          <a:prstGeom prst="rect">
            <a:avLst/>
          </a:prstGeo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GB" b="0" dirty="0">
                <a:solidFill>
                  <a:srgbClr val="000000"/>
                </a:solidFill>
                <a:latin typeface="Candara" panose="020E0502030303020204" pitchFamily="34" charset="0"/>
              </a:rPr>
              <a:t>the old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Use Classes Order </a:t>
            </a:r>
            <a:r>
              <a:rPr lang="en-GB" b="0" dirty="0">
                <a:solidFill>
                  <a:srgbClr val="000000"/>
                </a:solidFill>
                <a:latin typeface="Candara" panose="020E0502030303020204" pitchFamily="34" charset="0"/>
              </a:rPr>
              <a:t>has gone, but the </a:t>
            </a:r>
            <a:r>
              <a:rPr lang="en-GB" b="0" u="sng" dirty="0">
                <a:solidFill>
                  <a:srgbClr val="000000"/>
                </a:solidFill>
                <a:latin typeface="Candara" panose="020E0502030303020204" pitchFamily="34" charset="0"/>
              </a:rPr>
              <a:t>principle</a:t>
            </a:r>
            <a:r>
              <a:rPr lang="en-GB" b="0" dirty="0">
                <a:solidFill>
                  <a:srgbClr val="000000"/>
                </a:solidFill>
                <a:latin typeface="Candara" panose="020E0502030303020204" pitchFamily="34" charset="0"/>
              </a:rPr>
              <a:t> is the same as before: changes of use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within the same Class</a:t>
            </a:r>
            <a:r>
              <a:rPr lang="en-GB" b="0" dirty="0">
                <a:solidFill>
                  <a:srgbClr val="000000"/>
                </a:solidFill>
                <a:latin typeface="Candara" panose="020E0502030303020204" pitchFamily="34" charset="0"/>
              </a:rPr>
              <a:t> don’t need planning permission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b="0" dirty="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b="0" dirty="0">
                <a:solidFill>
                  <a:srgbClr val="000000"/>
                </a:solidFill>
                <a:latin typeface="Candara" panose="020E0502030303020204" pitchFamily="34" charset="0"/>
              </a:rPr>
              <a:t>but there has been a complete overhaul: the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reduction from 18 classes to 10 </a:t>
            </a:r>
            <a:r>
              <a:rPr lang="en-GB" b="0" dirty="0">
                <a:solidFill>
                  <a:srgbClr val="000000"/>
                </a:solidFill>
                <a:latin typeface="Candara" panose="020E0502030303020204" pitchFamily="34" charset="0"/>
              </a:rPr>
              <a:t>– so a </a:t>
            </a:r>
            <a:r>
              <a:rPr lang="en-GB" b="0" u="sng" dirty="0">
                <a:solidFill>
                  <a:srgbClr val="000000"/>
                </a:solidFill>
                <a:latin typeface="Candara" panose="020E0502030303020204" pitchFamily="34" charset="0"/>
              </a:rPr>
              <a:t>smaller number of wider classes</a:t>
            </a:r>
            <a:r>
              <a:rPr lang="en-GB" b="0" dirty="0">
                <a:solidFill>
                  <a:srgbClr val="000000"/>
                </a:solidFill>
                <a:latin typeface="Candara" panose="020E0502030303020204" pitchFamily="34" charset="0"/>
              </a:rPr>
              <a:t>, giving much more flexibility for property owners and developers (and so less ability for the Council to control, whatever their planning policies might be trying to achieve)</a:t>
            </a:r>
            <a:endParaRPr lang="en-GB" b="0" i="1" dirty="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b="0" dirty="0">
              <a:solidFill>
                <a:srgbClr val="000000"/>
              </a:solidFill>
              <a:latin typeface="Arial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2843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F6F8B-C8D7-4433-977C-2537F1A86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589038"/>
          </a:xfrm>
        </p:spPr>
        <p:txBody>
          <a:bodyPr/>
          <a:lstStyle/>
          <a:p>
            <a:r>
              <a:rPr lang="en-GB" sz="3200" dirty="0">
                <a:solidFill>
                  <a:srgbClr val="C00000"/>
                </a:solidFill>
                <a:latin typeface="Candara" panose="020E0502030303020204" pitchFamily="34" charset="0"/>
              </a:rPr>
              <a:t>The Use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7B060-FFB3-4A09-88FA-9FDC23EBD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0600"/>
          </a:xfrm>
        </p:spPr>
        <p:txBody>
          <a:bodyPr/>
          <a:lstStyle/>
          <a:p>
            <a:pPr marL="0" indent="0">
              <a:buNone/>
            </a:pPr>
            <a:endParaRPr lang="en-US" sz="1800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endParaRPr lang="en-US" sz="1800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The one that probably matters most is  the extremely wide </a:t>
            </a:r>
            <a:r>
              <a:rPr 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Class E</a:t>
            </a:r>
            <a:r>
              <a:rPr lang="en-GB" b="0" i="1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lang="en-GB" dirty="0">
                <a:solidFill>
                  <a:schemeClr val="tx1"/>
                </a:solidFill>
                <a:latin typeface="Candara" panose="020E0502030303020204" pitchFamily="34" charset="0"/>
              </a:rPr>
              <a:t>commercial, business and service uses</a:t>
            </a:r>
            <a:r>
              <a:rPr lang="en-GB" i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  <a:r>
              <a:rPr lang="en-US" i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including shops, offices, restaurants and cafes, light industry, assembly and leisure </a:t>
            </a:r>
            <a:r>
              <a:rPr lang="en-US" b="0" dirty="0" err="1">
                <a:solidFill>
                  <a:schemeClr val="tx1"/>
                </a:solidFill>
                <a:latin typeface="Candara" panose="020E0502030303020204" pitchFamily="34" charset="0"/>
              </a:rPr>
              <a:t>etc</a:t>
            </a:r>
            <a:endParaRPr lang="en-US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Others groups include various types of housing (HMOs are in a class of their own), businesses, institutions, community uses </a:t>
            </a:r>
            <a:r>
              <a:rPr lang="en-US" b="0" dirty="0" err="1">
                <a:solidFill>
                  <a:schemeClr val="tx1"/>
                </a:solidFill>
                <a:latin typeface="Candara" panose="020E0502030303020204" pitchFamily="34" charset="0"/>
              </a:rPr>
              <a:t>etc</a:t>
            </a:r>
            <a:endParaRPr lang="en-US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I’ve included the full list of classes in the appendix</a:t>
            </a:r>
          </a:p>
          <a:p>
            <a:r>
              <a:rPr 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and 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some uses are </a:t>
            </a:r>
            <a:r>
              <a:rPr 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“Sui Generis” </a:t>
            </a:r>
            <a:r>
              <a:rPr 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(</a:t>
            </a:r>
            <a:r>
              <a:rPr lang="en-US" b="0" dirty="0" err="1">
                <a:solidFill>
                  <a:schemeClr val="tx1"/>
                </a:solidFill>
                <a:latin typeface="Candara" panose="020E0502030303020204" pitchFamily="34" charset="0"/>
              </a:rPr>
              <a:t>ie</a:t>
            </a:r>
            <a:r>
              <a:rPr 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 in a Class of their own – or in no Class). So to change to or from these will require permission – </a:t>
            </a:r>
            <a:r>
              <a:rPr lang="en-US" b="0" dirty="0" err="1">
                <a:solidFill>
                  <a:schemeClr val="tx1"/>
                </a:solidFill>
                <a:latin typeface="Candara" panose="020E0502030303020204" pitchFamily="34" charset="0"/>
              </a:rPr>
              <a:t>eg</a:t>
            </a:r>
            <a:r>
              <a:rPr 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b="0" i="1" dirty="0">
                <a:solidFill>
                  <a:schemeClr val="tx1"/>
                </a:solidFill>
                <a:latin typeface="Candara" panose="020E0502030303020204" pitchFamily="34" charset="0"/>
              </a:rPr>
              <a:t>pubs, wine-bars and takeaways, night clubs and hostels</a:t>
            </a:r>
          </a:p>
        </p:txBody>
      </p:sp>
    </p:spTree>
    <p:extLst>
      <p:ext uri="{BB962C8B-B14F-4D97-AF65-F5344CB8AC3E}">
        <p14:creationId xmlns:p14="http://schemas.microsoft.com/office/powerpoint/2010/main" val="529293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5DBAD-DF4E-4D3C-A1C4-96101A66BD5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0" y="188640"/>
            <a:ext cx="6172200" cy="1368151"/>
          </a:xfrm>
        </p:spPr>
        <p:txBody>
          <a:bodyPr/>
          <a:lstStyle/>
          <a:p>
            <a:r>
              <a:rPr lang="en-US" sz="3200" dirty="0">
                <a:solidFill>
                  <a:srgbClr val="C00000"/>
                </a:solidFill>
                <a:latin typeface="Candara" panose="020E0502030303020204" pitchFamily="34" charset="0"/>
              </a:rPr>
              <a:t>and a significant expansion to permitted development rights</a:t>
            </a:r>
            <a:endParaRPr lang="en-GB" sz="3200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8F59F-587F-45F8-A9A2-5E9F740F05B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1560" y="1844824"/>
            <a:ext cx="7776864" cy="4320480"/>
          </a:xfrm>
          <a:prstGeom prst="rect">
            <a:avLst/>
          </a:prstGeom>
        </p:spPr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now </a:t>
            </a:r>
            <a:r>
              <a:rPr lang="en-GB" b="0" u="sng" dirty="0">
                <a:solidFill>
                  <a:srgbClr val="C00000"/>
                </a:solidFill>
                <a:latin typeface="Candara" panose="020E0502030303020204" pitchFamily="34" charset="0"/>
              </a:rPr>
              <a:t>any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 commercial, business and service 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uses </a:t>
            </a:r>
            <a:r>
              <a:rPr lang="en-GB" b="0" i="1" dirty="0">
                <a:solidFill>
                  <a:schemeClr val="tx1"/>
                </a:solidFill>
                <a:latin typeface="Candara" panose="020E0502030303020204" pitchFamily="34" charset="0"/>
              </a:rPr>
              <a:t>[</a:t>
            </a:r>
            <a:r>
              <a:rPr lang="en-GB" b="0" i="1" dirty="0" err="1">
                <a:solidFill>
                  <a:schemeClr val="tx1"/>
                </a:solidFill>
                <a:latin typeface="Candara" panose="020E0502030303020204" pitchFamily="34" charset="0"/>
              </a:rPr>
              <a:t>ie</a:t>
            </a:r>
            <a:r>
              <a:rPr lang="en-GB" b="0" i="1" dirty="0">
                <a:solidFill>
                  <a:schemeClr val="tx1"/>
                </a:solidFill>
                <a:latin typeface="Candara" panose="020E0502030303020204" pitchFamily="34" charset="0"/>
              </a:rPr>
              <a:t> within the new </a:t>
            </a:r>
            <a:r>
              <a:rPr lang="en-GB" i="1" dirty="0">
                <a:solidFill>
                  <a:schemeClr val="tx1"/>
                </a:solidFill>
                <a:latin typeface="Candara" panose="020E0502030303020204" pitchFamily="34" charset="0"/>
              </a:rPr>
              <a:t>Class E</a:t>
            </a:r>
            <a:r>
              <a:rPr lang="en-GB" b="0" i="1" dirty="0">
                <a:solidFill>
                  <a:schemeClr val="tx1"/>
                </a:solidFill>
                <a:latin typeface="Candara" panose="020E0502030303020204" pitchFamily="34" charset="0"/>
              </a:rPr>
              <a:t> group] – 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can change to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residential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 up to max of 1500 </a:t>
            </a:r>
            <a:r>
              <a:rPr lang="en-GB" b="0" dirty="0" err="1">
                <a:solidFill>
                  <a:schemeClr val="tx1"/>
                </a:solidFill>
                <a:latin typeface="Candara" panose="020E0502030303020204" pitchFamily="34" charset="0"/>
              </a:rPr>
              <a:t>sq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 m </a:t>
            </a:r>
            <a:r>
              <a:rPr lang="en-GB" b="0" u="sng" dirty="0">
                <a:solidFill>
                  <a:schemeClr val="tx1"/>
                </a:solidFill>
                <a:latin typeface="Candara" panose="020E0502030303020204" pitchFamily="34" charset="0"/>
              </a:rPr>
              <a:t>without planning permission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. This means practically all high-street uses</a:t>
            </a:r>
            <a:endParaRPr lang="en-GB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GB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these changes are </a:t>
            </a:r>
            <a:r>
              <a:rPr lang="en-GB" b="0" u="sng" dirty="0">
                <a:solidFill>
                  <a:schemeClr val="tx1"/>
                </a:solidFill>
                <a:latin typeface="Candara" panose="020E0502030303020204" pitchFamily="34" charset="0"/>
              </a:rPr>
              <a:t>exempt from developer contributions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, so it’s not possible for the Council to negotiate gains such as affordable housing</a:t>
            </a:r>
          </a:p>
          <a:p>
            <a:endParaRPr lang="en-GB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b="0" dirty="0">
              <a:solidFill>
                <a:schemeClr val="tx1"/>
              </a:solidFill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4987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66FEC-7B6E-4130-B520-A82E46ED4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andara" panose="020E0502030303020204" pitchFamily="34" charset="0"/>
              </a:rPr>
              <a:t>“prior approval” before work starts</a:t>
            </a:r>
            <a:endParaRPr lang="en-GB" sz="3200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1E2F9-07A7-458B-94DB-E1C320C07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976664"/>
          </a:xfrm>
        </p:spPr>
        <p:txBody>
          <a:bodyPr/>
          <a:lstStyle/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after heavy criticism of the quality of new housing being created, compliance with </a:t>
            </a:r>
            <a:r>
              <a:rPr lang="en-US" b="0" u="sng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national space standards </a:t>
            </a: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en-US" b="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now mandatory, plus </a:t>
            </a:r>
            <a:r>
              <a:rPr lang="en-US" b="0" i="1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“provision of adequate natural light” </a:t>
            </a:r>
          </a:p>
          <a:p>
            <a:pPr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other “prior approval” r</a:t>
            </a:r>
            <a:r>
              <a:rPr lang="en-US" b="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equirements depend on circumstances, but may include</a:t>
            </a:r>
            <a:endParaRPr lang="en-GB" b="0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buNone/>
            </a:pPr>
            <a:r>
              <a:rPr lang="en-US" b="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- residential amenity</a:t>
            </a:r>
            <a:endParaRPr lang="en-GB" b="0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en-US" b="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- contamination, flood risk</a:t>
            </a:r>
            <a:endParaRPr lang="en-GB" b="0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en-US" b="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- design / external appearance / heritage </a:t>
            </a:r>
            <a:endParaRPr lang="en-GB" b="0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en-US" b="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- traffic</a:t>
            </a:r>
            <a:endParaRPr lang="en-GB" b="0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en-US" b="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- harm to views</a:t>
            </a:r>
          </a:p>
          <a:p>
            <a:pPr>
              <a:lnSpc>
                <a:spcPct val="107000"/>
              </a:lnSpc>
            </a:pP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b="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 prior approval is not granted, </a:t>
            </a: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many</a:t>
            </a:r>
            <a:r>
              <a:rPr lang="en-US" b="0" dirty="0">
                <a:effectLst/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PD rights can’t be exercised. There’s a right of appeal if it’s refused</a:t>
            </a:r>
          </a:p>
          <a:p>
            <a:pPr marL="0" lvl="0" indent="0">
              <a:lnSpc>
                <a:spcPct val="107000"/>
              </a:lnSpc>
              <a:buNone/>
            </a:pPr>
            <a:endParaRPr lang="en-GB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6584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66FEC-7B6E-4130-B520-A82E46ED4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656184"/>
          </a:xfrm>
        </p:spPr>
        <p:txBody>
          <a:bodyPr/>
          <a:lstStyle/>
          <a:p>
            <a:r>
              <a:rPr lang="en-US" sz="3200" dirty="0">
                <a:latin typeface="Candara" panose="020E0502030303020204" pitchFamily="34" charset="0"/>
              </a:rPr>
              <a:t>What “PD” is subject to prior approval?</a:t>
            </a:r>
            <a:br>
              <a:rPr lang="en-US" sz="3200" dirty="0">
                <a:latin typeface="Candara" panose="020E0502030303020204" pitchFamily="34" charset="0"/>
              </a:rPr>
            </a:br>
            <a:r>
              <a:rPr lang="en-US" sz="1800" dirty="0">
                <a:latin typeface="Candara" panose="020E0502030303020204" pitchFamily="34" charset="0"/>
              </a:rPr>
              <a:t>(the main ones)</a:t>
            </a:r>
            <a:br>
              <a:rPr lang="en-US" sz="1800" dirty="0">
                <a:latin typeface="Candara" panose="020E0502030303020204" pitchFamily="34" charset="0"/>
              </a:rPr>
            </a:br>
            <a:br>
              <a:rPr lang="en-US" sz="1800" dirty="0">
                <a:latin typeface="Candara" panose="020E0502030303020204" pitchFamily="34" charset="0"/>
              </a:rPr>
            </a:br>
            <a:r>
              <a:rPr lang="en-US" sz="1800" b="0" dirty="0">
                <a:solidFill>
                  <a:schemeClr val="tx1"/>
                </a:solidFill>
                <a:latin typeface="Candara" panose="020E0502030303020204" pitchFamily="34" charset="0"/>
              </a:rPr>
              <a:t>Following concerns over the impact of deregulation, these all need prior approval</a:t>
            </a:r>
            <a:endParaRPr lang="en-GB" sz="1800" b="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1E2F9-07A7-458B-94DB-E1C320C07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5328592"/>
          </a:xfrm>
        </p:spPr>
        <p:txBody>
          <a:bodyPr/>
          <a:lstStyle/>
          <a:p>
            <a:pPr>
              <a:lnSpc>
                <a:spcPct val="107000"/>
              </a:lnSpc>
            </a:pP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upward residential extensions</a:t>
            </a:r>
          </a:p>
          <a:p>
            <a:pPr>
              <a:lnSpc>
                <a:spcPct val="107000"/>
              </a:lnSpc>
            </a:pP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larger single-storey house extensions</a:t>
            </a:r>
          </a:p>
          <a:p>
            <a:pPr>
              <a:lnSpc>
                <a:spcPct val="107000"/>
              </a:lnSpc>
            </a:pP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changes of use from non-residential to residential</a:t>
            </a:r>
          </a:p>
          <a:p>
            <a:pPr>
              <a:lnSpc>
                <a:spcPct val="107000"/>
              </a:lnSpc>
            </a:pP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changes of use from agricultural buildings to residential (this is permitted development up to 5 dwellings)</a:t>
            </a:r>
          </a:p>
          <a:p>
            <a:pPr>
              <a:lnSpc>
                <a:spcPct val="107000"/>
              </a:lnSpc>
            </a:pP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dwellings after demolition of existing buildings</a:t>
            </a:r>
          </a:p>
          <a:p>
            <a:pPr>
              <a:lnSpc>
                <a:spcPct val="107000"/>
              </a:lnSpc>
            </a:pP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certain agricultural / forestry development</a:t>
            </a:r>
          </a:p>
          <a:p>
            <a:pPr>
              <a:lnSpc>
                <a:spcPct val="107000"/>
              </a:lnSpc>
            </a:pPr>
            <a:r>
              <a:rPr lang="en-US" b="0" dirty="0" err="1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telecomms</a:t>
            </a: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development (</a:t>
            </a:r>
            <a:r>
              <a:rPr lang="en-US" b="0" dirty="0" err="1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mobile phone masts)</a:t>
            </a:r>
          </a:p>
          <a:p>
            <a:pPr>
              <a:lnSpc>
                <a:spcPct val="107000"/>
              </a:lnSpc>
            </a:pPr>
            <a:endParaRPr lang="en-US" b="0" dirty="0"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7000"/>
              </a:lnSpc>
              <a:buNone/>
            </a:pPr>
            <a:r>
              <a:rPr lang="en-US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0" dirty="0"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fee is payable for consideration of the prior approval application</a:t>
            </a:r>
          </a:p>
          <a:p>
            <a:pPr>
              <a:lnSpc>
                <a:spcPct val="107000"/>
              </a:lnSpc>
            </a:pPr>
            <a:endParaRPr lang="en-US" b="0" dirty="0">
              <a:effectLst/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buNone/>
            </a:pPr>
            <a:endParaRPr lang="en-GB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7271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56A6D1-F491-4542-AB9A-3A3CE03A6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“Article 4 Directions”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1A4B57-96E5-407F-B6FF-0AF73F631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14602"/>
          </a:xfrm>
        </p:spPr>
        <p:txBody>
          <a:bodyPr/>
          <a:lstStyle/>
          <a:p>
            <a:pPr marL="0" indent="0">
              <a:buNone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</a:rPr>
              <a:t>PD rights can be removed by the Authority.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ndara" panose="020E0502030303020204" pitchFamily="34" charset="0"/>
              </a:rPr>
              <a:t>This can apply to a specific planning permission or to a geographical area </a:t>
            </a:r>
            <a:r>
              <a:rPr lang="en-US" b="0" dirty="0">
                <a:latin typeface="Candara" panose="020E0502030303020204" pitchFamily="34" charset="0"/>
              </a:rPr>
              <a:t>– which Govt. says must</a:t>
            </a:r>
            <a:r>
              <a:rPr lang="en-US" b="0" dirty="0">
                <a:solidFill>
                  <a:srgbClr val="000000"/>
                </a:solidFill>
                <a:latin typeface="Candara" panose="020E0502030303020204" pitchFamily="34" charset="0"/>
              </a:rPr>
              <a:t> be the smallest possible to serve a planning purpose </a:t>
            </a:r>
          </a:p>
          <a:p>
            <a:pPr marL="0" indent="0">
              <a:buNone/>
            </a:pPr>
            <a:endParaRPr lang="en-US" b="0" i="0" u="none" strike="noStrike" baseline="0" dirty="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 algn="l"/>
            <a:r>
              <a:rPr lang="en-US" b="0" dirty="0">
                <a:solidFill>
                  <a:srgbClr val="000000"/>
                </a:solidFill>
                <a:latin typeface="Candara" panose="020E0502030303020204" pitchFamily="34" charset="0"/>
              </a:rPr>
              <a:t>no examples are given in guidance, but the need to protect the availability of local employment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ndara" panose="020E0502030303020204" pitchFamily="34" charset="0"/>
              </a:rPr>
              <a:t> space or the integrity of a design </a:t>
            </a:r>
            <a:r>
              <a:rPr lang="en-US" b="0" dirty="0">
                <a:solidFill>
                  <a:srgbClr val="000000"/>
                </a:solidFill>
                <a:latin typeface="Candara" panose="020E0502030303020204" pitchFamily="34" charset="0"/>
              </a:rPr>
              <a:t>would be justified</a:t>
            </a:r>
            <a:endParaRPr lang="en-US" b="0" i="0" u="none" strike="noStrike" baseline="0" dirty="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GB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GB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GB" sz="18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271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ED594-F84F-9408-99DB-D7D481662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“Red Tape” – or sensible controls?</a:t>
            </a:r>
            <a:endParaRPr lang="en-GB" sz="3600" dirty="0"/>
          </a:p>
        </p:txBody>
      </p:sp>
      <p:pic>
        <p:nvPicPr>
          <p:cNvPr id="5" name="Picture 2" descr="What Is Red Tape In Regards To Government">
            <a:extLst>
              <a:ext uri="{FF2B5EF4-FFF2-40B4-BE49-F238E27FC236}">
                <a16:creationId xmlns:a16="http://schemas.microsoft.com/office/drawing/2014/main" id="{391D2EF2-52E9-9909-3F63-B082E97EEE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50624"/>
            <a:ext cx="6267392" cy="417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508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5FFB6B-FB69-4171-A9F9-B58B12ECBB8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16633"/>
            <a:ext cx="8229600" cy="576063"/>
          </a:xfrm>
        </p:spPr>
        <p:txBody>
          <a:bodyPr/>
          <a:lstStyle/>
          <a:p>
            <a:r>
              <a:rPr lang="en-US" sz="3200" dirty="0">
                <a:solidFill>
                  <a:srgbClr val="C00000"/>
                </a:solidFill>
                <a:latin typeface="Candara" panose="020E0502030303020204" pitchFamily="34" charset="0"/>
              </a:rPr>
              <a:t>some questions about deregulation</a:t>
            </a:r>
            <a:endParaRPr lang="en-GB" sz="3200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B80FDD-4C0B-42A4-A10D-D1936794040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5576" y="764704"/>
            <a:ext cx="7272808" cy="5688632"/>
          </a:xfrm>
          <a:prstGeom prst="rect">
            <a:avLst/>
          </a:prstGeom>
        </p:spPr>
        <p:txBody>
          <a:bodyPr/>
          <a:lstStyle/>
          <a:p>
            <a:r>
              <a:rPr lang="en-GB" sz="2000" b="0" dirty="0">
                <a:solidFill>
                  <a:schemeClr val="tx1"/>
                </a:solidFill>
                <a:latin typeface="Candara" panose="020E0502030303020204" pitchFamily="34" charset="0"/>
              </a:rPr>
              <a:t>will the expanded PD rights actually achieve anything? Some Councils are already using “Article 4 Directions” to try limit the harmful impact; and there’s little evidence that they’ve been welcomed by the development industry at large</a:t>
            </a:r>
          </a:p>
          <a:p>
            <a:pPr marL="0" indent="0">
              <a:buNone/>
            </a:pPr>
            <a:endParaRPr lang="en-GB" sz="2000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GB" sz="2000" b="0" dirty="0">
                <a:solidFill>
                  <a:schemeClr val="tx1"/>
                </a:solidFill>
                <a:latin typeface="Candara" panose="020E0502030303020204" pitchFamily="34" charset="0"/>
              </a:rPr>
              <a:t>how will these “simplifications” deliver on the Government’s stated priorities? Delivering affordable housing? Achieving better quality? Regenerating town centres? No research seems to have been done beforehand</a:t>
            </a:r>
          </a:p>
          <a:p>
            <a:endParaRPr lang="en-GB" sz="2000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GB" sz="2000" b="0" kern="120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given the scale of prior approval now required, </a:t>
            </a:r>
            <a:r>
              <a:rPr lang="en-US" sz="2000" b="0" kern="120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will this be different from how </a:t>
            </a:r>
            <a:r>
              <a:rPr lang="en-US" sz="2000" b="0" i="1" kern="120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planning applications</a:t>
            </a:r>
            <a:r>
              <a:rPr lang="en-US" sz="2000" b="0" kern="120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are considered? </a:t>
            </a:r>
            <a:r>
              <a:rPr lang="en-US" sz="2000" b="0" kern="1200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Councils will spend just as much time on the decision as before. </a:t>
            </a:r>
            <a:r>
              <a:rPr lang="en-US" sz="2000" b="0" kern="120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What’s the gain?</a:t>
            </a:r>
          </a:p>
          <a:p>
            <a:endParaRPr lang="en-US" sz="2000" b="0" kern="1200" dirty="0">
              <a:solidFill>
                <a:schemeClr val="tx1"/>
              </a:solidFill>
              <a:latin typeface="Candara" panose="020E0502030303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000" b="0" kern="120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last Govt said it would carry out an impact assessment of the changes – no sign of it yet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338016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B8093-FB19-8BBF-5BCF-C578B0B21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Candara" panose="020E0502030303020204" pitchFamily="34" charset="0"/>
              </a:rPr>
              <a:t>Anything not clear?</a:t>
            </a:r>
            <a:endParaRPr lang="en-GB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3B1C5A-62D7-56DC-CFF9-4A6FF0D713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542898"/>
            <a:ext cx="2664296" cy="4518446"/>
          </a:xfrm>
        </p:spPr>
      </p:pic>
    </p:spTree>
    <p:extLst>
      <p:ext uri="{BB962C8B-B14F-4D97-AF65-F5344CB8AC3E}">
        <p14:creationId xmlns:p14="http://schemas.microsoft.com/office/powerpoint/2010/main" val="21876772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637C9C-3E98-4542-8135-DDB421F90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solidFill>
                  <a:srgbClr val="C00000"/>
                </a:solidFill>
                <a:latin typeface="Candara" panose="020E0502030303020204" pitchFamily="34" charset="0"/>
              </a:rPr>
              <a:t>Let’s assume an application is necessary….</a:t>
            </a:r>
          </a:p>
        </p:txBody>
      </p:sp>
      <p:pic>
        <p:nvPicPr>
          <p:cNvPr id="5" name="Picture 6" descr="Fear Of Forms 101 - I Cant Believe I'm Not Bitter">
            <a:extLst>
              <a:ext uri="{FF2B5EF4-FFF2-40B4-BE49-F238E27FC236}">
                <a16:creationId xmlns:a16="http://schemas.microsoft.com/office/drawing/2014/main" id="{E78B00D0-30DB-488E-8CDB-026E8E1C9B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916832"/>
            <a:ext cx="417646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015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D7631-310F-4ECE-ABF3-A616CA2F8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kumimoji="0" lang="en-GB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cs typeface="Arial" panose="020B0604020202020204" pitchFamily="34" charset="0"/>
              </a:rPr>
              <a:t>Firstly, who decides? </a:t>
            </a:r>
            <a:endParaRPr lang="en-GB" sz="3200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4EC33-95BA-4E74-866A-B09BF58B1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52736"/>
            <a:ext cx="7772400" cy="5616624"/>
          </a:xfrm>
        </p:spPr>
        <p:txBody>
          <a:bodyPr/>
          <a:lstStyle/>
          <a:p>
            <a:pPr marL="0" indent="0"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planning permission isn’t a </a:t>
            </a:r>
            <a:r>
              <a:rPr lang="en-GB" b="0" i="1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licence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granted to an individual – it goes with the land (until it expires). So who decides whether to grant it?</a:t>
            </a:r>
          </a:p>
          <a:p>
            <a:pPr marL="0" indent="0">
              <a:buNone/>
            </a:pPr>
            <a:endParaRPr lang="en-GB" b="0" dirty="0">
              <a:solidFill>
                <a:schemeClr val="tx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around 90% are decided by Council </a:t>
            </a:r>
            <a:r>
              <a:rPr lang="en-GB" b="0" i="1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officers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under “delegated powers”, not elected Councillors [see your local “Delegation Scheme” for the details]</a:t>
            </a:r>
          </a:p>
          <a:p>
            <a:endParaRPr lang="en-GB" b="0" dirty="0">
              <a:solidFill>
                <a:schemeClr val="tx1"/>
              </a:solidFill>
              <a:latin typeface="Candara" panose="020E0502030303020204" pitchFamily="34" charset="0"/>
              <a:cs typeface="Arial" panose="020B0604020202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around 14% annually are </a:t>
            </a:r>
            <a:r>
              <a:rPr lang="en-GB" b="0" i="1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refused* – </a:t>
            </a: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of those, around 8% are taken to appeal, and about a third of those succeed</a:t>
            </a:r>
          </a:p>
          <a:p>
            <a:endParaRPr lang="en-GB" sz="1800" dirty="0">
              <a:latin typeface="Candara" panose="020E0502030303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800" b="0" i="1" dirty="0"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* England only figure (2021-2)</a:t>
            </a:r>
          </a:p>
        </p:txBody>
      </p:sp>
    </p:spTree>
    <p:extLst>
      <p:ext uri="{BB962C8B-B14F-4D97-AF65-F5344CB8AC3E}">
        <p14:creationId xmlns:p14="http://schemas.microsoft.com/office/powerpoint/2010/main" val="2978846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OK - to grant or not to grant?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34146" name="Picture 2" descr="Image result for hands up voting in committe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208912" cy="46800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Deciding planning applications: </a:t>
            </a:r>
            <a:br>
              <a:rPr lang="en-GB" sz="3200" dirty="0">
                <a:latin typeface="Candara" panose="020E0502030303020204" pitchFamily="34" charset="0"/>
              </a:rPr>
            </a:br>
            <a:r>
              <a:rPr lang="en-GB" sz="3200" dirty="0">
                <a:latin typeface="Candara" panose="020E0502030303020204" pitchFamily="34" charset="0"/>
              </a:rPr>
              <a:t>the primacy of the development plan</a:t>
            </a:r>
          </a:p>
        </p:txBody>
      </p:sp>
      <p:sp>
        <p:nvSpPr>
          <p:cNvPr id="86019" name="Content Placeholder 3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altLang="en-US" sz="2500" dirty="0">
                <a:cs typeface="Arial" charset="0"/>
              </a:rPr>
              <a:t>	</a:t>
            </a:r>
            <a:r>
              <a:rPr lang="en-US" altLang="en-US" sz="2500" b="0" dirty="0">
                <a:latin typeface="Candara" panose="020E0502030303020204" pitchFamily="34" charset="0"/>
                <a:cs typeface="Arial" charset="0"/>
              </a:rPr>
              <a:t>“If regard is to be had to the development plan for the purpose of any determination to be made under the Planning Acts, </a:t>
            </a:r>
            <a:r>
              <a:rPr lang="en-US" altLang="en-US" sz="2500" b="0" i="1" dirty="0">
                <a:solidFill>
                  <a:srgbClr val="C00000"/>
                </a:solidFill>
                <a:latin typeface="Candara" panose="020E0502030303020204" pitchFamily="34" charset="0"/>
                <a:cs typeface="Arial" charset="0"/>
              </a:rPr>
              <a:t>the determination must be made in accordance with the plan, unless material considerations </a:t>
            </a:r>
            <a:r>
              <a:rPr lang="en-US" altLang="en-US" sz="2500" b="0" dirty="0">
                <a:latin typeface="Candara" panose="020E0502030303020204" pitchFamily="34" charset="0"/>
                <a:cs typeface="Arial" charset="0"/>
              </a:rPr>
              <a:t>[explanation soon] </a:t>
            </a:r>
            <a:r>
              <a:rPr lang="en-US" altLang="en-US" sz="2500" b="0" i="1" dirty="0">
                <a:solidFill>
                  <a:srgbClr val="C00000"/>
                </a:solidFill>
                <a:latin typeface="Candara" panose="020E0502030303020204" pitchFamily="34" charset="0"/>
                <a:cs typeface="Arial" charset="0"/>
              </a:rPr>
              <a:t>indicate otherwise”.</a:t>
            </a:r>
          </a:p>
          <a:p>
            <a:pPr algn="r">
              <a:spcBef>
                <a:spcPct val="50000"/>
              </a:spcBef>
              <a:buFontTx/>
              <a:buNone/>
            </a:pPr>
            <a:r>
              <a:rPr lang="en-US" altLang="en-US" sz="2000" b="0" i="1" dirty="0">
                <a:latin typeface="Candara" panose="020E0502030303020204" pitchFamily="34" charset="0"/>
                <a:cs typeface="Arial" charset="0"/>
              </a:rPr>
              <a:t>Section 38 (6), Planning &amp; Compulsory Purchase Act 2004</a:t>
            </a:r>
            <a:endParaRPr lang="en-US" altLang="en-US" sz="1000" b="0" i="1" dirty="0">
              <a:latin typeface="Candara" panose="020E0502030303020204" pitchFamily="34" charset="0"/>
              <a:cs typeface="Arial" charset="0"/>
            </a:endParaRPr>
          </a:p>
          <a:p>
            <a:pPr>
              <a:spcBef>
                <a:spcPts val="1200"/>
              </a:spcBef>
              <a:buFontTx/>
              <a:buNone/>
            </a:pPr>
            <a:endParaRPr lang="en-US" altLang="en-US" sz="2500" b="0" dirty="0">
              <a:latin typeface="Candara" panose="020E0502030303020204" pitchFamily="34" charset="0"/>
              <a:cs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500" b="0" dirty="0">
                <a:latin typeface="Candara" panose="020E0502030303020204" pitchFamily="34" charset="0"/>
                <a:cs typeface="Arial" charset="0"/>
              </a:rPr>
              <a:t>	The “primacy” of the Development Plan depends on it being:</a:t>
            </a:r>
          </a:p>
          <a:p>
            <a:pPr lvl="3">
              <a:spcBef>
                <a:spcPct val="0"/>
              </a:spcBef>
            </a:pPr>
            <a:r>
              <a:rPr lang="en-US" altLang="en-US" sz="2500" b="0" dirty="0">
                <a:latin typeface="Candara" panose="020E0502030303020204" pitchFamily="34" charset="0"/>
                <a:cs typeface="Arial" charset="0"/>
              </a:rPr>
              <a:t>up to date; and </a:t>
            </a:r>
          </a:p>
          <a:p>
            <a:pPr lvl="3">
              <a:spcBef>
                <a:spcPct val="0"/>
              </a:spcBef>
            </a:pPr>
            <a:r>
              <a:rPr lang="en-US" altLang="en-US" sz="2500" b="0" dirty="0">
                <a:latin typeface="Candara" panose="020E0502030303020204" pitchFamily="34" charset="0"/>
                <a:cs typeface="Arial" charset="0"/>
              </a:rPr>
              <a:t>in accord with national planning policies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What </a:t>
            </a:r>
            <a:r>
              <a:rPr lang="en-GB" sz="3200" u="sng" dirty="0">
                <a:latin typeface="Candara" panose="020E0502030303020204" pitchFamily="34" charset="0"/>
              </a:rPr>
              <a:t>is</a:t>
            </a:r>
            <a:r>
              <a:rPr lang="en-GB" sz="3200" dirty="0">
                <a:latin typeface="Candara" panose="020E0502030303020204" pitchFamily="34" charset="0"/>
              </a:rPr>
              <a:t> the Development Plan?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075240" cy="5688632"/>
          </a:xfrm>
        </p:spPr>
        <p:txBody>
          <a:bodyPr/>
          <a:lstStyle/>
          <a:p>
            <a:r>
              <a:rPr lang="en-GB" b="0" dirty="0">
                <a:latin typeface="Candara" panose="020E0502030303020204" pitchFamily="34" charset="0"/>
              </a:rPr>
              <a:t>The DP for an area consists of a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Local Plan*</a:t>
            </a:r>
            <a:r>
              <a:rPr lang="en-GB" b="0" dirty="0">
                <a:latin typeface="Candara" panose="020E0502030303020204" pitchFamily="34" charset="0"/>
              </a:rPr>
              <a:t> which </a:t>
            </a:r>
            <a:r>
              <a:rPr lang="en-GB" b="0" u="sng" dirty="0">
                <a:latin typeface="Candara" panose="020E0502030303020204" pitchFamily="34" charset="0"/>
              </a:rPr>
              <a:t>must</a:t>
            </a:r>
            <a:r>
              <a:rPr lang="en-GB" b="0" dirty="0">
                <a:latin typeface="Candara" panose="020E0502030303020204" pitchFamily="34" charset="0"/>
              </a:rPr>
              <a:t> be prepared by the Local Planning Authority, and kept up to date, </a:t>
            </a:r>
            <a:r>
              <a:rPr lang="en-GB" b="0" i="1" dirty="0">
                <a:latin typeface="Candara" panose="020E0502030303020204" pitchFamily="34" charset="0"/>
              </a:rPr>
              <a:t>plus....</a:t>
            </a:r>
          </a:p>
          <a:p>
            <a:endParaRPr lang="en-GB" b="0" i="1" dirty="0">
              <a:latin typeface="Candara" panose="020E0502030303020204" pitchFamily="34" charset="0"/>
            </a:endParaRPr>
          </a:p>
          <a:p>
            <a:r>
              <a:rPr lang="en-GB" b="0" dirty="0">
                <a:latin typeface="Candara" panose="020E0502030303020204" pitchFamily="34" charset="0"/>
              </a:rPr>
              <a:t>any completed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neighbourhood plans </a:t>
            </a:r>
            <a:r>
              <a:rPr lang="en-GB" b="0" dirty="0">
                <a:latin typeface="Candara" panose="020E0502030303020204" pitchFamily="34" charset="0"/>
              </a:rPr>
              <a:t>(which are entirely </a:t>
            </a:r>
            <a:r>
              <a:rPr lang="en-GB" b="0" u="sng" dirty="0">
                <a:latin typeface="Candara" panose="020E0502030303020204" pitchFamily="34" charset="0"/>
              </a:rPr>
              <a:t>discretionary</a:t>
            </a:r>
            <a:r>
              <a:rPr lang="en-GB" b="0" dirty="0">
                <a:latin typeface="Candara" panose="020E0502030303020204" pitchFamily="34" charset="0"/>
              </a:rPr>
              <a:t>)</a:t>
            </a:r>
          </a:p>
          <a:p>
            <a:pPr marL="0" indent="0">
              <a:buNone/>
            </a:pPr>
            <a:endParaRPr lang="en-GB" b="0" dirty="0">
              <a:latin typeface="Candara" panose="020E0502030303020204" pitchFamily="34" charset="0"/>
            </a:endParaRPr>
          </a:p>
          <a:p>
            <a:r>
              <a:rPr lang="en-GB" b="0" dirty="0">
                <a:latin typeface="Candara" panose="020E0502030303020204" pitchFamily="34" charset="0"/>
              </a:rPr>
              <a:t>in some areas work is under way on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joint strategic plans </a:t>
            </a:r>
            <a:r>
              <a:rPr lang="en-GB" b="0" dirty="0">
                <a:latin typeface="Candara" panose="020E0502030303020204" pitchFamily="34" charset="0"/>
              </a:rPr>
              <a:t>– when adopted, these will also be part of the formal development plan</a:t>
            </a:r>
          </a:p>
          <a:p>
            <a:endParaRPr lang="en-GB" b="0" dirty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en-GB" b="0" dirty="0">
                <a:latin typeface="Candara" panose="020E0502030303020204" pitchFamily="34" charset="0"/>
              </a:rPr>
              <a:t>* </a:t>
            </a:r>
            <a:r>
              <a:rPr lang="en-GB" sz="2000" b="0" i="1" dirty="0">
                <a:latin typeface="Candara" panose="020E0502030303020204" pitchFamily="34" charset="0"/>
              </a:rPr>
              <a:t>in 2-tier areas, minerals / waste policies are set out in local plans prepared  by the </a:t>
            </a:r>
            <a:r>
              <a:rPr lang="en-GB" sz="2000" b="0" i="1" u="sng" dirty="0">
                <a:latin typeface="Candara" panose="020E0502030303020204" pitchFamily="34" charset="0"/>
              </a:rPr>
              <a:t>County Council</a:t>
            </a:r>
            <a:r>
              <a:rPr lang="en-GB" sz="2000" b="0" i="1" dirty="0">
                <a:latin typeface="Candara" panose="020E0502030303020204" pitchFamily="34" charset="0"/>
              </a:rPr>
              <a:t>, with the Borough / District LPs doing the rest</a:t>
            </a:r>
            <a:endParaRPr lang="en-GB" sz="2000" b="0" i="1" u="sng" dirty="0">
              <a:latin typeface="Candara" panose="020E0502030303020204" pitchFamily="34" charset="0"/>
            </a:endParaRPr>
          </a:p>
          <a:p>
            <a:endParaRPr lang="en-GB" b="0" dirty="0"/>
          </a:p>
          <a:p>
            <a:pPr marL="0" indent="0">
              <a:buNone/>
            </a:pPr>
            <a:r>
              <a:rPr lang="en-GB" dirty="0"/>
              <a:t> </a:t>
            </a:r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National policy</a:t>
            </a:r>
          </a:p>
        </p:txBody>
      </p:sp>
      <p:sp>
        <p:nvSpPr>
          <p:cNvPr id="96259" name="Content Placeholder 3"/>
          <p:cNvSpPr>
            <a:spLocks noGrp="1"/>
          </p:cNvSpPr>
          <p:nvPr>
            <p:ph idx="1"/>
          </p:nvPr>
        </p:nvSpPr>
        <p:spPr bwMode="auto">
          <a:xfrm>
            <a:off x="457200" y="1124744"/>
            <a:ext cx="8229600" cy="525658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None/>
            </a:pPr>
            <a:endParaRPr lang="en-GB" altLang="en-US" dirty="0"/>
          </a:p>
          <a:p>
            <a:pPr eaLnBrk="1" hangingPunct="1">
              <a:lnSpc>
                <a:spcPct val="90000"/>
              </a:lnSpc>
            </a:pPr>
            <a:r>
              <a:rPr lang="en-GB" altLang="en-US" b="0" dirty="0">
                <a:latin typeface="Candara" panose="020E0502030303020204" pitchFamily="34" charset="0"/>
              </a:rPr>
              <a:t>this is mainly found in the </a:t>
            </a:r>
            <a:r>
              <a:rPr lang="en-GB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National Planning Policy Framework (July 2021) </a:t>
            </a:r>
            <a:r>
              <a:rPr lang="en-GB" altLang="en-US" b="0" dirty="0">
                <a:latin typeface="Candara" panose="020E0502030303020204" pitchFamily="34" charset="0"/>
              </a:rPr>
              <a:t>–available to read online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altLang="en-US" b="0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GB" altLang="en-US" b="0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GB" altLang="en-US" b="0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GB" altLang="en-US" b="0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GB" altLang="en-US" b="0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en-GB" altLang="en-US" b="0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 b="0" dirty="0">
                <a:latin typeface="Candara" panose="020E0502030303020204" pitchFamily="34" charset="0"/>
              </a:rPr>
              <a:t>the NPPF has implications for both local </a:t>
            </a:r>
            <a:r>
              <a:rPr lang="en-GB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plan-making</a:t>
            </a:r>
            <a:r>
              <a:rPr lang="en-GB" altLang="en-US" b="0" dirty="0">
                <a:latin typeface="Candara" panose="020E0502030303020204" pitchFamily="34" charset="0"/>
              </a:rPr>
              <a:t> and how </a:t>
            </a:r>
            <a:r>
              <a:rPr lang="en-GB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applications</a:t>
            </a:r>
            <a:r>
              <a:rPr lang="en-GB" altLang="en-US" b="0" dirty="0">
                <a:latin typeface="Candara" panose="020E0502030303020204" pitchFamily="34" charset="0"/>
              </a:rPr>
              <a:t> are assessed. The NPPF is always being updated – and doesn’t require new legislation (because it’s </a:t>
            </a:r>
            <a:r>
              <a:rPr lang="en-GB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policy</a:t>
            </a:r>
            <a:r>
              <a:rPr lang="en-GB" altLang="en-US" b="0" dirty="0">
                <a:latin typeface="Candara" panose="020E0502030303020204" pitchFamily="34" charset="0"/>
              </a:rPr>
              <a:t>, not </a:t>
            </a:r>
            <a:r>
              <a:rPr lang="en-GB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law). </a:t>
            </a:r>
            <a:r>
              <a:rPr lang="en-GB" altLang="en-US" b="0" dirty="0">
                <a:latin typeface="Candara" panose="020E0502030303020204" pitchFamily="34" charset="0"/>
              </a:rPr>
              <a:t>Some changes have been flagged recently.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endParaRPr lang="en-GB" dirty="0"/>
          </a:p>
        </p:txBody>
      </p:sp>
      <p:pic>
        <p:nvPicPr>
          <p:cNvPr id="2054" name="Picture 6" descr="frackfreeryedale.org – NPPF Consultation Guidelines">
            <a:extLst>
              <a:ext uri="{FF2B5EF4-FFF2-40B4-BE49-F238E27FC236}">
                <a16:creationId xmlns:a16="http://schemas.microsoft.com/office/drawing/2014/main" id="{A7B47B87-56CB-4C9C-932A-55187EE6D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235743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1599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31273" y="188640"/>
            <a:ext cx="8229600" cy="1296144"/>
          </a:xfrm>
        </p:spPr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A democratic deficit?</a:t>
            </a:r>
            <a:br>
              <a:rPr lang="en-GB" sz="3200" dirty="0">
                <a:latin typeface="Candara" panose="020E0502030303020204" pitchFamily="34" charset="0"/>
              </a:rPr>
            </a:br>
            <a:r>
              <a:rPr lang="en-GB" sz="3200" dirty="0">
                <a:latin typeface="Candara" panose="020E0502030303020204" pitchFamily="34" charset="0"/>
              </a:rPr>
              <a:t>“Bottom-up” or “top-down?” </a:t>
            </a:r>
            <a:br>
              <a:rPr lang="en-GB" sz="3200" dirty="0">
                <a:latin typeface="Candara" panose="020E0502030303020204" pitchFamily="34" charset="0"/>
              </a:rPr>
            </a:br>
            <a:endParaRPr lang="en-GB" sz="3200" dirty="0">
              <a:latin typeface="Candara" panose="020E0502030303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/>
          <a:lstStyle/>
          <a:p>
            <a:pPr>
              <a:buNone/>
            </a:pPr>
            <a:endParaRPr lang="en-GB" dirty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en-GB" sz="2400" b="0" u="sng" dirty="0">
                <a:latin typeface="Candara" panose="020E0502030303020204" pitchFamily="34" charset="0"/>
              </a:rPr>
              <a:t>Can national policies override local ones? </a:t>
            </a:r>
          </a:p>
          <a:p>
            <a:pPr algn="ctr">
              <a:buNone/>
            </a:pPr>
            <a:endParaRPr lang="en-GB" sz="2400" dirty="0">
              <a:latin typeface="Candara" panose="020E0502030303020204" pitchFamily="34" charset="0"/>
            </a:endParaRPr>
          </a:p>
          <a:p>
            <a:pPr>
              <a:buNone/>
            </a:pPr>
            <a:r>
              <a:rPr lang="en-GB" dirty="0">
                <a:solidFill>
                  <a:srgbClr val="C00000"/>
                </a:solidFill>
                <a:latin typeface="Candara" panose="020E0502030303020204" pitchFamily="34" charset="0"/>
              </a:rPr>
              <a:t>YES! </a:t>
            </a:r>
            <a:r>
              <a:rPr lang="en-GB" b="0" dirty="0">
                <a:latin typeface="Candara" panose="020E0502030303020204" pitchFamily="34" charset="0"/>
              </a:rPr>
              <a:t>For example:</a:t>
            </a:r>
          </a:p>
          <a:p>
            <a:pPr>
              <a:buNone/>
            </a:pPr>
            <a:endParaRPr lang="en-GB" b="0" dirty="0">
              <a:latin typeface="Candara" panose="020E0502030303020204" pitchFamily="34" charset="0"/>
            </a:endParaRPr>
          </a:p>
          <a:p>
            <a:r>
              <a:rPr lang="en-GB" b="0" dirty="0">
                <a:latin typeface="Candara" panose="020E0502030303020204" pitchFamily="34" charset="0"/>
              </a:rPr>
              <a:t>where there is no relevant development plan policy</a:t>
            </a:r>
          </a:p>
          <a:p>
            <a:pPr marL="0" indent="0">
              <a:buNone/>
            </a:pPr>
            <a:endParaRPr lang="en-GB" b="0" dirty="0">
              <a:latin typeface="Candara" panose="020E0502030303020204" pitchFamily="34" charset="0"/>
            </a:endParaRPr>
          </a:p>
          <a:p>
            <a:r>
              <a:rPr lang="en-GB" b="0" dirty="0">
                <a:latin typeface="Candara" panose="020E0502030303020204" pitchFamily="34" charset="0"/>
              </a:rPr>
              <a:t>but (more likely) where the relevant policy (or policies) are seen to be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out of date </a:t>
            </a:r>
            <a:endParaRPr lang="en-GB" b="0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GB" b="0" dirty="0">
              <a:latin typeface="Candara" panose="020E0502030303020204" pitchFamily="34" charset="0"/>
            </a:endParaRPr>
          </a:p>
          <a:p>
            <a:r>
              <a:rPr lang="en-GB" b="0" dirty="0">
                <a:latin typeface="Candara" panose="020E0502030303020204" pitchFamily="34" charset="0"/>
              </a:rPr>
              <a:t>in these cases, the current NPPF contains “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a presumption in favour of sustainable development”</a:t>
            </a:r>
            <a:r>
              <a:rPr lang="en-GB" b="0" dirty="0">
                <a:latin typeface="Candara" panose="020E0502030303020204" pitchFamily="34" charset="0"/>
              </a:rPr>
              <a:t>.….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8334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7E184A5-6E8F-50EC-482A-15391ADACC4C}"/>
              </a:ext>
            </a:extLst>
          </p:cNvPr>
          <p:cNvSpPr txBox="1"/>
          <p:nvPr/>
        </p:nvSpPr>
        <p:spPr>
          <a:xfrm>
            <a:off x="899592" y="753750"/>
            <a:ext cx="777686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altLang="en-US" sz="2400" b="0" dirty="0">
                <a:latin typeface="Candara" panose="020E0502030303020204" pitchFamily="34" charset="0"/>
              </a:rPr>
              <a:t>....which means that </a:t>
            </a:r>
            <a:r>
              <a:rPr lang="en-GB" altLang="en-US" sz="2400" b="0" dirty="0">
                <a:solidFill>
                  <a:srgbClr val="C00000"/>
                </a:solidFill>
                <a:latin typeface="Candara" panose="020E0502030303020204" pitchFamily="34" charset="0"/>
              </a:rPr>
              <a:t>permission should be </a:t>
            </a:r>
            <a:r>
              <a:rPr lang="en-GB" altLang="en-US" sz="2400" b="0" u="sng" dirty="0">
                <a:solidFill>
                  <a:srgbClr val="C00000"/>
                </a:solidFill>
                <a:latin typeface="Candara" panose="020E0502030303020204" pitchFamily="34" charset="0"/>
              </a:rPr>
              <a:t>granted</a:t>
            </a:r>
            <a:r>
              <a:rPr lang="en-GB" altLang="en-US" sz="2400" b="0" dirty="0">
                <a:solidFill>
                  <a:srgbClr val="C00000"/>
                </a:solidFill>
                <a:latin typeface="Candara" panose="020E0502030303020204" pitchFamily="34" charset="0"/>
              </a:rPr>
              <a:t>, </a:t>
            </a:r>
            <a:r>
              <a:rPr lang="en-GB" altLang="en-US" sz="2400" b="0" dirty="0">
                <a:latin typeface="Candara" panose="020E0502030303020204" pitchFamily="34" charset="0"/>
              </a:rPr>
              <a:t>unless specific policies in the NPPF suggest it  should be refused, or any adverse effects of the development would </a:t>
            </a:r>
            <a:r>
              <a:rPr lang="en-GB" altLang="en-US" sz="2400" b="0" dirty="0">
                <a:solidFill>
                  <a:srgbClr val="C00000"/>
                </a:solidFill>
                <a:latin typeface="Candara" panose="020E0502030303020204" pitchFamily="34" charset="0"/>
              </a:rPr>
              <a:t>“</a:t>
            </a:r>
            <a:r>
              <a:rPr lang="en-GB" altLang="en-US" sz="2400" b="0" i="1" dirty="0">
                <a:solidFill>
                  <a:srgbClr val="C00000"/>
                </a:solidFill>
                <a:latin typeface="Candara" panose="020E0502030303020204" pitchFamily="34" charset="0"/>
              </a:rPr>
              <a:t>significantly and demonstrably” </a:t>
            </a:r>
            <a:r>
              <a:rPr lang="en-GB" altLang="en-US" sz="2400" b="0" dirty="0">
                <a:latin typeface="Candara" panose="020E0502030303020204" pitchFamily="34" charset="0"/>
              </a:rPr>
              <a:t>outweigh the benefits from the scheme (such as the provision of housing where it is needed)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altLang="en-US" sz="2400" b="0" dirty="0">
              <a:latin typeface="Candara" panose="020E0502030303020204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altLang="en-US" sz="2400" b="0" dirty="0">
                <a:latin typeface="Candara" panose="020E0502030303020204" pitchFamily="34" charset="0"/>
              </a:rPr>
              <a:t>the NPPF</a:t>
            </a:r>
            <a:r>
              <a:rPr lang="en-GB" altLang="en-US" sz="2400" b="0" i="1" dirty="0">
                <a:latin typeface="Candara" panose="020E0502030303020204" pitchFamily="34" charset="0"/>
              </a:rPr>
              <a:t> </a:t>
            </a:r>
            <a:r>
              <a:rPr lang="en-GB" altLang="en-US" sz="2400" b="0" dirty="0">
                <a:latin typeface="Candara" panose="020E0502030303020204" pitchFamily="34" charset="0"/>
              </a:rPr>
              <a:t>still has many “protective” policies – </a:t>
            </a:r>
            <a:r>
              <a:rPr lang="en-GB" altLang="en-US" sz="2400" b="0" dirty="0" err="1">
                <a:latin typeface="Candara" panose="020E0502030303020204" pitchFamily="34" charset="0"/>
              </a:rPr>
              <a:t>eg</a:t>
            </a:r>
            <a:r>
              <a:rPr lang="en-GB" altLang="en-US" sz="2400" b="0" dirty="0">
                <a:latin typeface="Candara" panose="020E0502030303020204" pitchFamily="34" charset="0"/>
              </a:rPr>
              <a:t> open space, valued landscapes, biodiversity, Green Belt, flood risk, the historic environment etc. New refs to climate change (2021) – to be beefed up in the next version? 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altLang="en-US" sz="2400" b="0" dirty="0">
              <a:latin typeface="Candara" panose="020E0502030303020204" pitchFamily="34" charset="0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altLang="en-US" sz="2400" b="0" dirty="0">
                <a:latin typeface="Candara" panose="020E0502030303020204" pitchFamily="34" charset="0"/>
              </a:rPr>
              <a:t>and it reiterates the </a:t>
            </a:r>
            <a:r>
              <a:rPr lang="en-GB" altLang="en-US" sz="2400" b="0" dirty="0">
                <a:solidFill>
                  <a:srgbClr val="C00000"/>
                </a:solidFill>
                <a:latin typeface="Candara" panose="020E0502030303020204" pitchFamily="34" charset="0"/>
              </a:rPr>
              <a:t>primacy of the DP</a:t>
            </a:r>
            <a:r>
              <a:rPr lang="en-GB" altLang="en-US" sz="2400" b="0" dirty="0">
                <a:latin typeface="Candara" panose="020E0502030303020204" pitchFamily="34" charset="0"/>
              </a:rPr>
              <a:t>: so, where an application </a:t>
            </a:r>
            <a:r>
              <a:rPr lang="en-GB" altLang="en-US" sz="2400" dirty="0">
                <a:latin typeface="Candara" panose="020E0502030303020204" pitchFamily="34" charset="0"/>
              </a:rPr>
              <a:t>conflicts</a:t>
            </a:r>
            <a:r>
              <a:rPr lang="en-GB" altLang="en-US" sz="2400" b="0" dirty="0">
                <a:latin typeface="Candara" panose="020E0502030303020204" pitchFamily="34" charset="0"/>
              </a:rPr>
              <a:t> with an </a:t>
            </a:r>
            <a:r>
              <a:rPr lang="en-GB" altLang="en-US" sz="2400" b="0" dirty="0">
                <a:solidFill>
                  <a:srgbClr val="C00000"/>
                </a:solidFill>
                <a:latin typeface="Candara" panose="020E0502030303020204" pitchFamily="34" charset="0"/>
              </a:rPr>
              <a:t>up-to-date </a:t>
            </a:r>
            <a:r>
              <a:rPr lang="en-GB" altLang="en-US" sz="2400" b="0" dirty="0">
                <a:latin typeface="Candara" panose="020E0502030303020204" pitchFamily="34" charset="0"/>
              </a:rPr>
              <a:t>Development Plan, “permission should not usually be granted” </a:t>
            </a:r>
          </a:p>
        </p:txBody>
      </p:sp>
    </p:spTree>
    <p:extLst>
      <p:ext uri="{BB962C8B-B14F-4D97-AF65-F5344CB8AC3E}">
        <p14:creationId xmlns:p14="http://schemas.microsoft.com/office/powerpoint/2010/main" val="356800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AE159-5D4E-0120-A6AA-AD9EB54DE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The end of the housing numbers game?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71770-01A4-D110-DA8F-B5231BEAD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>
              <a:buNone/>
            </a:pPr>
            <a:endParaRPr lang="en-GB" altLang="en-US" b="0" dirty="0">
              <a:latin typeface="Candara" panose="020E0502030303020204" pitchFamily="34" charset="0"/>
            </a:endParaRPr>
          </a:p>
          <a:p>
            <a:r>
              <a:rPr lang="en-GB" altLang="en-US" b="0" dirty="0">
                <a:latin typeface="Candara" panose="020E0502030303020204" pitchFamily="34" charset="0"/>
              </a:rPr>
              <a:t>Local Plan examinations and planning appeals have been  dominated for years by arguments about housing </a:t>
            </a:r>
            <a:r>
              <a:rPr lang="en-GB" altLang="en-US" dirty="0">
                <a:latin typeface="Candara" panose="020E0502030303020204" pitchFamily="34" charset="0"/>
              </a:rPr>
              <a:t>numbers </a:t>
            </a:r>
            <a:r>
              <a:rPr lang="en-GB" altLang="en-US" b="0" dirty="0">
                <a:latin typeface="Candara" panose="020E0502030303020204" pitchFamily="34" charset="0"/>
              </a:rPr>
              <a:t>– especially the Council’s ability to demonstrate a </a:t>
            </a:r>
            <a:r>
              <a:rPr lang="en-GB" altLang="en-US" b="0" u="sng" dirty="0">
                <a:latin typeface="Candara" panose="020E0502030303020204" pitchFamily="34" charset="0"/>
              </a:rPr>
              <a:t>5-year supply of housing land </a:t>
            </a:r>
            <a:r>
              <a:rPr lang="en-GB" altLang="en-US" b="0" dirty="0">
                <a:latin typeface="Candara" panose="020E0502030303020204" pitchFamily="34" charset="0"/>
              </a:rPr>
              <a:t>(and even about how that should be calculated). Local communities have not been properly engaged in all this</a:t>
            </a:r>
          </a:p>
          <a:p>
            <a:pPr marL="0" indent="0">
              <a:buNone/>
            </a:pPr>
            <a:endParaRPr lang="en-GB" altLang="en-US" b="0" dirty="0">
              <a:latin typeface="Candara" panose="020E0502030303020204" pitchFamily="34" charset="0"/>
            </a:endParaRPr>
          </a:p>
          <a:p>
            <a:r>
              <a:rPr lang="en-GB" altLang="en-US" b="0" dirty="0">
                <a:latin typeface="Candara" panose="020E0502030303020204" pitchFamily="34" charset="0"/>
              </a:rPr>
              <a:t>…. but are there are some signs that the Govt finally wants to put less emphasis on the </a:t>
            </a:r>
            <a:r>
              <a:rPr lang="en-GB" altLang="en-US" b="0" i="1" dirty="0">
                <a:solidFill>
                  <a:srgbClr val="C00000"/>
                </a:solidFill>
                <a:latin typeface="Candara" panose="020E0502030303020204" pitchFamily="34" charset="0"/>
              </a:rPr>
              <a:t>numbers</a:t>
            </a:r>
            <a:r>
              <a:rPr lang="en-GB" altLang="en-US" b="0" i="1" dirty="0">
                <a:latin typeface="Candara" panose="020E0502030303020204" pitchFamily="34" charset="0"/>
              </a:rPr>
              <a:t> </a:t>
            </a:r>
            <a:r>
              <a:rPr lang="en-GB" altLang="en-US" b="0" dirty="0">
                <a:latin typeface="Candara" panose="020E0502030303020204" pitchFamily="34" charset="0"/>
              </a:rPr>
              <a:t>and more on creating sustainable </a:t>
            </a:r>
            <a:r>
              <a:rPr lang="en-GB" altLang="en-US" b="0" i="1" dirty="0">
                <a:solidFill>
                  <a:srgbClr val="C00000"/>
                </a:solidFill>
                <a:latin typeface="Candara" panose="020E0502030303020204" pitchFamily="34" charset="0"/>
              </a:rPr>
              <a:t>places</a:t>
            </a:r>
            <a:r>
              <a:rPr lang="en-GB" altLang="en-US" b="0" i="1" dirty="0">
                <a:latin typeface="Candara" panose="020E0502030303020204" pitchFamily="34" charset="0"/>
              </a:rPr>
              <a:t> </a:t>
            </a:r>
            <a:r>
              <a:rPr lang="en-GB" altLang="en-US" b="0" dirty="0">
                <a:latin typeface="Candara" panose="020E0502030303020204" pitchFamily="34" charset="0"/>
              </a:rPr>
              <a:t>that people can support</a:t>
            </a:r>
            <a:r>
              <a:rPr lang="en-GB" altLang="en-US" b="0" i="1" dirty="0">
                <a:latin typeface="Candara" panose="020E0502030303020204" pitchFamily="34" charset="0"/>
              </a:rPr>
              <a:t>? </a:t>
            </a:r>
            <a:r>
              <a:rPr lang="en-GB" altLang="en-US" b="0" dirty="0">
                <a:latin typeface="Candara" panose="020E0502030303020204" pitchFamily="34" charset="0"/>
              </a:rPr>
              <a:t>Michael Gove seems to have got the message</a:t>
            </a:r>
          </a:p>
          <a:p>
            <a:endParaRPr lang="en-GB" altLang="en-US" b="0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GB" altLang="en-US" b="0" dirty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en-GB" altLang="en-US" b="0" dirty="0">
                <a:latin typeface="Candara" panose="020E0502030303020204" pitchFamily="34" charset="0"/>
              </a:rPr>
              <a:t>   </a:t>
            </a:r>
            <a:endParaRPr lang="en-GB" i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541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AB5A9-65E7-4ADC-9B66-1AAB81D06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0" dirty="0"/>
              <a:t>   </a:t>
            </a:r>
            <a:r>
              <a:rPr lang="en-GB" sz="3200" dirty="0">
                <a:latin typeface="Candara" panose="020E0502030303020204" pitchFamily="34" charset="0"/>
              </a:rPr>
              <a:t>a short break….</a:t>
            </a:r>
          </a:p>
        </p:txBody>
      </p:sp>
      <p:pic>
        <p:nvPicPr>
          <p:cNvPr id="1028" name="Picture 4" descr="Free hourglass - Vector Art">
            <a:extLst>
              <a:ext uri="{FF2B5EF4-FFF2-40B4-BE49-F238E27FC236}">
                <a16:creationId xmlns:a16="http://schemas.microsoft.com/office/drawing/2014/main" id="{C41168EF-5029-4DC7-B7CA-F18FF10828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916833"/>
            <a:ext cx="3168351" cy="301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4509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“Other material considerations”</a:t>
            </a:r>
          </a:p>
        </p:txBody>
      </p:sp>
      <p:sp>
        <p:nvSpPr>
          <p:cNvPr id="95235" name="Content Placeholder 3"/>
          <p:cNvSpPr>
            <a:spLocks noGrp="1"/>
          </p:cNvSpPr>
          <p:nvPr>
            <p:ph idx="1"/>
          </p:nvPr>
        </p:nvSpPr>
        <p:spPr bwMode="auto">
          <a:xfrm>
            <a:off x="457200" y="1417638"/>
            <a:ext cx="8229600" cy="47085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GB" b="0" i="1" dirty="0">
                <a:latin typeface="Candara" panose="020E0502030303020204" pitchFamily="34" charset="0"/>
              </a:rPr>
              <a:t>Three areas …..</a:t>
            </a:r>
          </a:p>
          <a:p>
            <a:pPr marL="0" indent="0">
              <a:spcBef>
                <a:spcPct val="0"/>
              </a:spcBef>
              <a:buNone/>
            </a:pPr>
            <a:endParaRPr lang="en-GB" b="0" dirty="0">
              <a:latin typeface="Candara" panose="020E0502030303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b="0" dirty="0">
                <a:latin typeface="Candara" panose="020E0502030303020204" pitchFamily="34" charset="0"/>
              </a:rPr>
              <a:t>we’ve just seen that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national planning policy </a:t>
            </a:r>
            <a:r>
              <a:rPr lang="en-GB" b="0" dirty="0">
                <a:latin typeface="Candara" panose="020E0502030303020204" pitchFamily="34" charset="0"/>
              </a:rPr>
              <a:t>is an important material consideration, in addition to the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Development Plan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b="0" dirty="0">
              <a:latin typeface="Candara" panose="020E0502030303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b="0" dirty="0">
                <a:latin typeface="Candara" panose="020E0502030303020204" pitchFamily="34" charset="0"/>
              </a:rPr>
              <a:t>there’s also the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views of consultees / third parties </a:t>
            </a:r>
          </a:p>
          <a:p>
            <a:pPr>
              <a:spcBef>
                <a:spcPct val="0"/>
              </a:spcBef>
            </a:pPr>
            <a:endParaRPr lang="en-GB" b="0" dirty="0">
              <a:latin typeface="Candara" panose="020E0502030303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b="0" dirty="0">
                <a:latin typeface="Candara" panose="020E0502030303020204" pitchFamily="34" charset="0"/>
              </a:rPr>
              <a:t>and specific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factors on the ground, </a:t>
            </a:r>
            <a:r>
              <a:rPr lang="en-GB" b="0" dirty="0">
                <a:latin typeface="Candara" panose="020E0502030303020204" pitchFamily="34" charset="0"/>
              </a:rPr>
              <a:t>because every case is different</a:t>
            </a:r>
          </a:p>
          <a:p>
            <a:pPr>
              <a:spcBef>
                <a:spcPct val="0"/>
              </a:spcBef>
            </a:pPr>
            <a:endParaRPr lang="en-GB" b="0" dirty="0">
              <a:latin typeface="Candara" panose="020E0502030303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b="0" dirty="0">
                <a:latin typeface="Candara" panose="020E0502030303020204" pitchFamily="34" charset="0"/>
              </a:rPr>
              <a:t>it’s a fundamental principle that every application should be considered </a:t>
            </a:r>
            <a:r>
              <a:rPr lang="en-GB" b="0" i="1" dirty="0">
                <a:latin typeface="Candara" panose="020E0502030303020204" pitchFamily="34" charset="0"/>
              </a:rPr>
              <a:t>on its individual merits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b="0" dirty="0"/>
              <a:t>   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b="0" dirty="0"/>
              <a:t>                 </a:t>
            </a:r>
            <a:endParaRPr lang="en-GB" dirty="0"/>
          </a:p>
          <a:p>
            <a:pPr>
              <a:spcBef>
                <a:spcPct val="0"/>
              </a:spcBef>
              <a:buFontTx/>
              <a:buNone/>
            </a:pPr>
            <a:endParaRPr lang="en-GB" sz="2000" dirty="0"/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03464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r>
              <a:rPr lang="en-GB" dirty="0"/>
              <a:t> </a:t>
            </a:r>
            <a:br>
              <a:rPr lang="en-GB" dirty="0"/>
            </a:br>
            <a:r>
              <a:rPr lang="en-GB" sz="3200" dirty="0">
                <a:latin typeface="Candara" panose="020E0502030303020204" pitchFamily="34" charset="0"/>
              </a:rPr>
              <a:t>views of consultees/third parties</a:t>
            </a:r>
          </a:p>
        </p:txBody>
      </p:sp>
      <p:sp>
        <p:nvSpPr>
          <p:cNvPr id="108547" name="Content Placeholder 3"/>
          <p:cNvSpPr>
            <a:spLocks noGrp="1"/>
          </p:cNvSpPr>
          <p:nvPr>
            <p:ph idx="1"/>
          </p:nvPr>
        </p:nvSpPr>
        <p:spPr bwMode="auto">
          <a:xfrm>
            <a:off x="457200" y="1124745"/>
            <a:ext cx="8435975" cy="545861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endParaRPr lang="en-US" altLang="en-US" i="1" dirty="0"/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>
                <a:latin typeface="Candara" panose="020E0502030303020204" pitchFamily="34" charset="0"/>
              </a:rPr>
              <a:t>statutory consultees </a:t>
            </a:r>
            <a:r>
              <a:rPr lang="en-US" altLang="en-US" sz="2000" b="0" dirty="0">
                <a:latin typeface="Candara" panose="020E0502030303020204" pitchFamily="34" charset="0"/>
              </a:rPr>
              <a:t>- 25 in total e.g.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0" dirty="0">
              <a:latin typeface="Candara" panose="020E0502030303020204" pitchFamily="34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000" b="0" dirty="0">
                <a:latin typeface="Candara" panose="020E0502030303020204" pitchFamily="34" charset="0"/>
              </a:rPr>
              <a:t>           - the relevant highways authority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000" b="0" dirty="0">
                <a:latin typeface="Candara" panose="020E0502030303020204" pitchFamily="34" charset="0"/>
              </a:rPr>
              <a:t>           - Environment Agency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000" b="0" dirty="0">
                <a:latin typeface="Candara" panose="020E0502030303020204" pitchFamily="34" charset="0"/>
              </a:rPr>
              <a:t>           - Natural England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000" b="0" dirty="0">
                <a:latin typeface="Candara" panose="020E0502030303020204" pitchFamily="34" charset="0"/>
              </a:rPr>
              <a:t>           - Historic England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000" b="0" dirty="0">
                <a:latin typeface="Candara" panose="020E0502030303020204" pitchFamily="34" charset="0"/>
              </a:rPr>
              <a:t>           - Sport England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000" b="0" dirty="0">
                <a:latin typeface="Candara" panose="020E0502030303020204" pitchFamily="34" charset="0"/>
              </a:rPr>
              <a:t>           - Health &amp; Safety Exec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000" b="0" dirty="0">
                <a:latin typeface="Candara" panose="020E0502030303020204" pitchFamily="34" charset="0"/>
              </a:rPr>
              <a:t>           - the lead local flood authority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000" b="0" dirty="0">
                <a:latin typeface="Candara" panose="020E0502030303020204" pitchFamily="34" charset="0"/>
              </a:rPr>
              <a:t>           - water and sewerage undertakers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000" b="0" dirty="0">
                <a:latin typeface="Candara" panose="020E0502030303020204" pitchFamily="34" charset="0"/>
              </a:rPr>
              <a:t>           - and Parish and Town Councils</a:t>
            </a:r>
          </a:p>
          <a:p>
            <a:pPr eaLnBrk="1" hangingPunct="1">
              <a:lnSpc>
                <a:spcPct val="80000"/>
              </a:lnSpc>
            </a:pPr>
            <a:endParaRPr lang="en-US" altLang="en-US" sz="2000" b="0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>
                <a:latin typeface="Candara" panose="020E0502030303020204" pitchFamily="34" charset="0"/>
              </a:rPr>
              <a:t>general publicity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en-US" sz="2000" b="0" i="1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 b="0" dirty="0">
                <a:latin typeface="Candara" panose="020E0502030303020204" pitchFamily="34" charset="0"/>
              </a:rPr>
              <a:t>The minimum legal requirement is that LPAs “shall take account of” all these views – but how much </a:t>
            </a:r>
            <a:r>
              <a:rPr lang="en-US" altLang="en-US" sz="2000" b="0" dirty="0">
                <a:solidFill>
                  <a:srgbClr val="C00000"/>
                </a:solidFill>
                <a:latin typeface="Candara" panose="020E0502030303020204" pitchFamily="34" charset="0"/>
              </a:rPr>
              <a:t>weight</a:t>
            </a:r>
            <a:r>
              <a:rPr lang="en-US" altLang="en-US" sz="2000" b="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lang="en-US" altLang="en-US" sz="2000" b="0" dirty="0">
                <a:latin typeface="Candara" panose="020E0502030303020204" pitchFamily="34" charset="0"/>
              </a:rPr>
              <a:t>should be given to them is a matter of </a:t>
            </a:r>
            <a:r>
              <a:rPr lang="en-US" altLang="en-US" sz="2000" b="0" dirty="0">
                <a:solidFill>
                  <a:srgbClr val="C00000"/>
                </a:solidFill>
                <a:latin typeface="Candara" panose="020E0502030303020204" pitchFamily="34" charset="0"/>
              </a:rPr>
              <a:t>planning judgement </a:t>
            </a:r>
            <a:r>
              <a:rPr lang="en-US" altLang="en-US" sz="2000" b="0" dirty="0">
                <a:latin typeface="Candara" panose="020E0502030303020204" pitchFamily="34" charset="0"/>
              </a:rPr>
              <a:t>– not a question of law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en-US" b="0" dirty="0"/>
          </a:p>
          <a:p>
            <a:pPr eaLnBrk="1" hangingPunct="1">
              <a:lnSpc>
                <a:spcPct val="80000"/>
              </a:lnSpc>
            </a:pPr>
            <a:endParaRPr lang="en-US" altLang="en-US" b="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340F4-3565-4842-85AE-CB4B6A97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Does it matter what we say?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3F57A-6499-492A-BC65-C25548DC9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/>
          <a:lstStyle/>
          <a:p>
            <a:r>
              <a:rPr lang="en-US" altLang="en-US" b="0" dirty="0">
                <a:latin typeface="Candara" panose="020E0502030303020204" pitchFamily="34" charset="0"/>
              </a:rPr>
              <a:t>Parish and Town Councils are part of local democracy –they should be able to influence the debate about outcomes</a:t>
            </a:r>
          </a:p>
          <a:p>
            <a:pPr marL="0" indent="0">
              <a:buNone/>
            </a:pPr>
            <a:endParaRPr lang="en-US" altLang="en-US" b="0" dirty="0">
              <a:latin typeface="Candara" panose="020E0502030303020204" pitchFamily="34" charset="0"/>
            </a:endParaRPr>
          </a:p>
          <a:p>
            <a:r>
              <a:rPr lang="en-US" altLang="en-US" b="0" dirty="0">
                <a:latin typeface="Candara" panose="020E0502030303020204" pitchFamily="34" charset="0"/>
              </a:rPr>
              <a:t>one way is to engage fully with the plan-making process – the preparation and updating of the Local Plan</a:t>
            </a:r>
          </a:p>
          <a:p>
            <a:pPr marL="0" indent="0">
              <a:buNone/>
            </a:pPr>
            <a:endParaRPr lang="en-US" altLang="en-US" b="0" dirty="0">
              <a:latin typeface="Candara" panose="020E0502030303020204" pitchFamily="34" charset="0"/>
            </a:endParaRPr>
          </a:p>
          <a:p>
            <a:r>
              <a:rPr lang="en-US" altLang="en-US" b="0" dirty="0">
                <a:latin typeface="Candara" panose="020E0502030303020204" pitchFamily="34" charset="0"/>
              </a:rPr>
              <a:t>another is responding to invitations to comment on individual planning applications</a:t>
            </a:r>
          </a:p>
          <a:p>
            <a:endParaRPr lang="en-US" altLang="en-US" b="0" dirty="0">
              <a:latin typeface="Candara" panose="020E0502030303020204" pitchFamily="34" charset="0"/>
            </a:endParaRPr>
          </a:p>
          <a:p>
            <a:r>
              <a:rPr lang="en-US" altLang="en-US" b="0" dirty="0">
                <a:latin typeface="Candara" panose="020E0502030303020204" pitchFamily="34" charset="0"/>
              </a:rPr>
              <a:t>remember that the </a:t>
            </a:r>
            <a:r>
              <a:rPr lang="en-US" altLang="en-US" b="0" i="1" dirty="0">
                <a:latin typeface="Candara" panose="020E0502030303020204" pitchFamily="34" charset="0"/>
              </a:rPr>
              <a:t>weight </a:t>
            </a:r>
            <a:r>
              <a:rPr lang="en-US" altLang="en-US" b="0" dirty="0">
                <a:latin typeface="Candara" panose="020E0502030303020204" pitchFamily="34" charset="0"/>
              </a:rPr>
              <a:t>of public opinion (for or against) is </a:t>
            </a:r>
            <a:r>
              <a:rPr lang="en-US" altLang="en-US" b="0" u="sng" dirty="0">
                <a:latin typeface="Candara" panose="020E0502030303020204" pitchFamily="34" charset="0"/>
              </a:rPr>
              <a:t>not</a:t>
            </a:r>
            <a:r>
              <a:rPr lang="en-US" altLang="en-US" b="0" dirty="0">
                <a:latin typeface="Candara" panose="020E0502030303020204" pitchFamily="34" charset="0"/>
              </a:rPr>
              <a:t> a material consideration – it’s not a referendum!</a:t>
            </a:r>
          </a:p>
          <a:p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1665093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85E31-A1EA-4A56-8336-FB2DFF6E4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484784"/>
            <a:ext cx="7787208" cy="4641379"/>
          </a:xfr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restrict your comments to 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</a:rPr>
              <a:t>material planning considerations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, and forget about everything else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if you’re objecting to something, be clear whether it’s the </a:t>
            </a:r>
            <a:r>
              <a:rPr kumimoji="0" lang="en-GB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principle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 you don’t like, or some detail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where possible, refer to current </a:t>
            </a:r>
            <a:r>
              <a:rPr kumimoji="0" lang="en-GB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policies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 and </a:t>
            </a:r>
            <a:r>
              <a:rPr kumimoji="0" lang="en-GB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evidence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 to support / explain the reason for your views</a:t>
            </a:r>
          </a:p>
          <a:p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BCB0AB-B65F-41BF-9382-28857B356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08111"/>
          </a:xfr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Responding to planning applications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51142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2"/>
          <p:cNvSpPr>
            <a:spLocks noGrp="1"/>
          </p:cNvSpPr>
          <p:nvPr>
            <p:ph type="title"/>
          </p:nvPr>
        </p:nvSpPr>
        <p:spPr>
          <a:xfrm>
            <a:off x="1485900" y="188640"/>
            <a:ext cx="6172200" cy="1242138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sz="3600" dirty="0">
                <a:latin typeface="Candara" panose="020E0502030303020204" pitchFamily="34" charset="0"/>
              </a:rPr>
              <a:t>f</a:t>
            </a:r>
            <a:r>
              <a:rPr lang="en-US" altLang="en-US" sz="3600" dirty="0">
                <a:latin typeface="Candara" panose="020E0502030303020204" pitchFamily="34" charset="0"/>
              </a:rPr>
              <a:t>actors on the ground</a:t>
            </a:r>
            <a:endParaRPr lang="en-GB" sz="3600" dirty="0">
              <a:latin typeface="Candara" panose="020E0502030303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3233358"/>
              </p:ext>
            </p:extLst>
          </p:nvPr>
        </p:nvGraphicFramePr>
        <p:xfrm>
          <a:off x="1043608" y="1556792"/>
          <a:ext cx="7344816" cy="482453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3700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4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2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400" dirty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MATERIAL</a:t>
                      </a:r>
                      <a:endParaRPr lang="en-GB" sz="14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tx1"/>
                          </a:solidFill>
                          <a:latin typeface="Candara" panose="020E0502030303020204" pitchFamily="34" charset="0"/>
                        </a:rPr>
                        <a:t>NON-MATERIAL</a:t>
                      </a:r>
                      <a:endParaRPr lang="en-GB" sz="14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20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design and visual impact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the applicant or agent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20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privacy/daylight/sunlight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land ownership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20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noise, smell, pollution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private rights e.g. access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20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access/traffic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restrictive covenants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20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flood risk, sustainability issues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property value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20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ecology, landscape, historic environment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competition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20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crime (and fear of)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loss of view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20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economic impact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“moral” issues (</a:t>
                      </a:r>
                      <a:r>
                        <a:rPr kumimoji="0" lang="en-GB" altLang="en-US" sz="15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eg</a:t>
                      </a:r>
                      <a:r>
                        <a:rPr kumimoji="0" lang="en-GB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 gambling)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20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planning history/related decisions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numbers of representations</a:t>
                      </a:r>
                      <a:endParaRPr kumimoji="0" lang="en-US" altLang="en-US" sz="15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420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health / health and safety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change from previous scheme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4204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5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</a:rPr>
                        <a:t>cumulative impact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chemeClr val="tx1"/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86A82E-8B2C-45F0-8F2F-4D9052FEA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andara" panose="020E0502030303020204" pitchFamily="34" charset="0"/>
              </a:rPr>
              <a:t>Any questions about this list?</a:t>
            </a:r>
            <a:endParaRPr lang="en-GB" sz="3200" dirty="0">
              <a:latin typeface="Candara" panose="020E0502030303020204" pitchFamily="34" charset="0"/>
            </a:endParaRPr>
          </a:p>
        </p:txBody>
      </p:sp>
      <p:pic>
        <p:nvPicPr>
          <p:cNvPr id="1026" name="Picture 2" descr="Free Question Mark Images, Download Free Clip Art, Free Clip Art on Clipart  Library">
            <a:extLst>
              <a:ext uri="{FF2B5EF4-FFF2-40B4-BE49-F238E27FC236}">
                <a16:creationId xmlns:a16="http://schemas.microsoft.com/office/drawing/2014/main" id="{4B711FB5-5F23-4D19-81AD-54760F06A1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7" y="279161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8788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some o</a:t>
            </a:r>
            <a:r>
              <a:rPr lang="en-US" sz="3200" dirty="0" err="1">
                <a:latin typeface="Candara" panose="020E0502030303020204" pitchFamily="34" charset="0"/>
                <a:ea typeface="ＭＳ Ｐゴシック"/>
                <a:cs typeface="ＭＳ Ｐゴシック"/>
              </a:rPr>
              <a:t>ther</a:t>
            </a:r>
            <a:r>
              <a:rPr lang="en-US" sz="3200" dirty="0">
                <a:latin typeface="Candara" panose="020E0502030303020204" pitchFamily="34" charset="0"/>
                <a:ea typeface="ＭＳ Ｐゴシック"/>
                <a:cs typeface="ＭＳ Ｐゴシック"/>
              </a:rPr>
              <a:t> factors</a:t>
            </a:r>
            <a:endParaRPr lang="en-GB" sz="3200" dirty="0">
              <a:latin typeface="Candara" panose="020E0502030303020204" pitchFamily="34" charset="0"/>
            </a:endParaRPr>
          </a:p>
        </p:txBody>
      </p:sp>
      <p:sp>
        <p:nvSpPr>
          <p:cNvPr id="96259" name="Content Placeholder 3"/>
          <p:cNvSpPr>
            <a:spLocks noGrp="1"/>
          </p:cNvSpPr>
          <p:nvPr>
            <p:ph idx="1"/>
          </p:nvPr>
        </p:nvSpPr>
        <p:spPr bwMode="auto">
          <a:xfrm>
            <a:off x="250825" y="1412875"/>
            <a:ext cx="8893175" cy="4713288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endParaRPr lang="en-US" sz="2350" b="0" dirty="0"/>
          </a:p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sz="2350" b="0" dirty="0">
                <a:latin typeface="Candara" panose="020E0502030303020204" pitchFamily="34" charset="0"/>
              </a:rPr>
              <a:t>the economic </a:t>
            </a:r>
            <a:r>
              <a:rPr lang="en-US" sz="2350" b="0" dirty="0">
                <a:solidFill>
                  <a:srgbClr val="C00000"/>
                </a:solidFill>
                <a:latin typeface="Candara" panose="020E0502030303020204" pitchFamily="34" charset="0"/>
              </a:rPr>
              <a:t>viability</a:t>
            </a:r>
            <a:r>
              <a:rPr lang="en-US" sz="2350" b="0" dirty="0">
                <a:latin typeface="Candara" panose="020E0502030303020204" pitchFamily="34" charset="0"/>
              </a:rPr>
              <a:t> of the proposed development has become increasingly relevant – and controversial. This might constrain what it is reasonable to ask for in negotiations – the amount of affordable housing, for example</a:t>
            </a:r>
          </a:p>
          <a:p>
            <a:pPr>
              <a:defRPr/>
            </a:pPr>
            <a:r>
              <a:rPr lang="en-US" sz="2400" b="0" dirty="0">
                <a:latin typeface="Candara" panose="020E0502030303020204" pitchFamily="34" charset="0"/>
              </a:rPr>
              <a:t>the </a:t>
            </a:r>
            <a:r>
              <a:rPr lang="en-US" sz="2400" b="0" dirty="0">
                <a:solidFill>
                  <a:srgbClr val="C00000"/>
                </a:solidFill>
                <a:latin typeface="Candara" panose="020E0502030303020204" pitchFamily="34" charset="0"/>
              </a:rPr>
              <a:t>personal circumstances </a:t>
            </a:r>
            <a:r>
              <a:rPr lang="en-US" sz="2400" b="0" dirty="0">
                <a:latin typeface="Candara" panose="020E0502030303020204" pitchFamily="34" charset="0"/>
              </a:rPr>
              <a:t>of an applicant will very rarely be material (whereas the needs of a </a:t>
            </a:r>
            <a:r>
              <a:rPr lang="en-US" sz="2400" b="0" i="1" dirty="0">
                <a:latin typeface="Candara" panose="020E0502030303020204" pitchFamily="34" charset="0"/>
              </a:rPr>
              <a:t>business</a:t>
            </a:r>
            <a:r>
              <a:rPr lang="en-US" sz="2400" b="0" dirty="0">
                <a:latin typeface="Candara" panose="020E0502030303020204" pitchFamily="34" charset="0"/>
              </a:rPr>
              <a:t> could be – e.g. a case for an additional dwelling on a farm</a:t>
            </a:r>
            <a:r>
              <a:rPr lang="en-US" sz="2400" b="0" dirty="0"/>
              <a:t>)</a:t>
            </a:r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some related matters</a:t>
            </a:r>
            <a:br>
              <a:rPr lang="en-GB" dirty="0"/>
            </a:br>
            <a:endParaRPr lang="en-GB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r>
              <a:rPr lang="en-GB" b="0" dirty="0">
                <a:latin typeface="Candara" panose="020E0502030303020204" pitchFamily="34" charset="0"/>
              </a:rPr>
              <a:t>wider policy objectives (such as addressing climate change, crime and disorder considerations etc) are in the background – but might sometimes come to the fore (for example, the pros and cons of a new power station)</a:t>
            </a:r>
          </a:p>
          <a:p>
            <a:endParaRPr lang="en-GB" b="0" dirty="0">
              <a:latin typeface="Candara" panose="020E0502030303020204" pitchFamily="34" charset="0"/>
            </a:endParaRPr>
          </a:p>
          <a:p>
            <a:r>
              <a:rPr lang="en-GB" b="0" dirty="0">
                <a:latin typeface="Candara" panose="020E0502030303020204" pitchFamily="34" charset="0"/>
              </a:rPr>
              <a:t>the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Listed Buildings &amp; Conservation Areas Act 1990 </a:t>
            </a:r>
            <a:r>
              <a:rPr lang="en-GB" b="0" dirty="0">
                <a:latin typeface="Candara" panose="020E0502030303020204" pitchFamily="34" charset="0"/>
              </a:rPr>
              <a:t>may be relevant</a:t>
            </a:r>
          </a:p>
          <a:p>
            <a:endParaRPr lang="en-GB" b="0" dirty="0">
              <a:latin typeface="Candara" panose="020E0502030303020204" pitchFamily="34" charset="0"/>
            </a:endParaRPr>
          </a:p>
          <a:p>
            <a:r>
              <a:rPr lang="en-GB" b="0" dirty="0">
                <a:latin typeface="Candara" panose="020E0502030303020204" pitchFamily="34" charset="0"/>
              </a:rPr>
              <a:t>don’t forget the </a:t>
            </a:r>
            <a:r>
              <a:rPr lang="en-GB" b="0" dirty="0">
                <a:solidFill>
                  <a:srgbClr val="C00000"/>
                </a:solidFill>
                <a:latin typeface="Candara" panose="020E0502030303020204" pitchFamily="34" charset="0"/>
              </a:rPr>
              <a:t>Building Regulations </a:t>
            </a:r>
            <a:r>
              <a:rPr lang="en-GB" b="0" dirty="0">
                <a:latin typeface="Candara" panose="020E0502030303020204" pitchFamily="34" charset="0"/>
              </a:rPr>
              <a:t>– planning permission may not be permission to build</a:t>
            </a:r>
          </a:p>
          <a:p>
            <a:endParaRPr lang="en-GB" b="0" dirty="0">
              <a:latin typeface="Candara" panose="020E0502030303020204" pitchFamily="34" charset="0"/>
            </a:endParaRPr>
          </a:p>
          <a:p>
            <a:r>
              <a:rPr lang="en-GB" altLang="en-US" b="0" dirty="0">
                <a:latin typeface="Candara" panose="020E0502030303020204" pitchFamily="34" charset="0"/>
              </a:rPr>
              <a:t>we can generally assume that the </a:t>
            </a:r>
            <a:r>
              <a:rPr lang="en-GB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Human Rights Act </a:t>
            </a:r>
            <a:r>
              <a:rPr lang="en-GB" altLang="en-US" b="0" dirty="0">
                <a:latin typeface="Candara" panose="020E0502030303020204" pitchFamily="34" charset="0"/>
              </a:rPr>
              <a:t>is automatically complied with – as long as the system operates the way it is supposed to</a:t>
            </a:r>
          </a:p>
          <a:p>
            <a:endParaRPr lang="en-GB" dirty="0"/>
          </a:p>
          <a:p>
            <a:endParaRPr lang="en-GB" dirty="0"/>
          </a:p>
          <a:p>
            <a:pPr>
              <a:buNone/>
            </a:pPr>
            <a:endParaRPr lang="en-GB" dirty="0">
              <a:solidFill>
                <a:srgbClr val="C00000"/>
              </a:solidFill>
            </a:endParaRPr>
          </a:p>
          <a:p>
            <a:pPr>
              <a:buNone/>
            </a:pPr>
            <a:endParaRPr lang="en-GB" dirty="0">
              <a:solidFill>
                <a:srgbClr val="C00000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D318B-07C8-4A06-A33E-00176BA90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The options for decision-makers</a:t>
            </a:r>
          </a:p>
        </p:txBody>
      </p:sp>
      <p:pic>
        <p:nvPicPr>
          <p:cNvPr id="1026" name="Picture 2" descr="ᐈ Yes no stock pictures, Royalty Free yes no maybe photos | download on  Depositphotos®">
            <a:extLst>
              <a:ext uri="{FF2B5EF4-FFF2-40B4-BE49-F238E27FC236}">
                <a16:creationId xmlns:a16="http://schemas.microsoft.com/office/drawing/2014/main" id="{7218FA17-685C-4DE4-9C16-D9E0FB8983F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543" y="1600200"/>
            <a:ext cx="679891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6077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Approvals</a:t>
            </a:r>
          </a:p>
        </p:txBody>
      </p:sp>
      <p:sp>
        <p:nvSpPr>
          <p:cNvPr id="121859" name="Content Placeholder 3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0" dirty="0">
                <a:latin typeface="Candara" panose="020E0502030303020204" pitchFamily="34" charset="0"/>
              </a:rPr>
              <a:t>If a decision seems to conflict with the development plan, there must be a clear explanation / justification to maintain public confidence in the process – especially important if permission is being </a:t>
            </a:r>
            <a:r>
              <a:rPr lang="en-US" b="0" i="1" dirty="0">
                <a:latin typeface="Candara" panose="020E0502030303020204" pitchFamily="34" charset="0"/>
              </a:rPr>
              <a:t>granted</a:t>
            </a:r>
          </a:p>
          <a:p>
            <a:endParaRPr lang="en-US" b="0" dirty="0">
              <a:latin typeface="Candara" panose="020E0502030303020204" pitchFamily="34" charset="0"/>
            </a:endParaRPr>
          </a:p>
          <a:p>
            <a:r>
              <a:rPr lang="en-US" b="0" dirty="0">
                <a:latin typeface="Candara" panose="020E0502030303020204" pitchFamily="34" charset="0"/>
              </a:rPr>
              <a:t>approvals are usually subject to conditions (which may be appealed against)</a:t>
            </a:r>
          </a:p>
          <a:p>
            <a:endParaRPr lang="en-US" b="0" dirty="0">
              <a:latin typeface="Candara" panose="020E0502030303020204" pitchFamily="34" charset="0"/>
            </a:endParaRPr>
          </a:p>
          <a:p>
            <a:r>
              <a:rPr lang="en-US" b="0" dirty="0">
                <a:latin typeface="Candara" panose="020E0502030303020204" pitchFamily="34" charset="0"/>
              </a:rPr>
              <a:t>and they may involve consideration of an obligation under s.106, which has its own disciplines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z="3200" dirty="0">
                <a:solidFill>
                  <a:srgbClr val="C00000"/>
                </a:solidFill>
                <a:latin typeface="Candara" panose="020E0502030303020204" pitchFamily="34" charset="0"/>
              </a:rPr>
              <a:t>Conditions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most conditions are routine and the need for them is clear – but some may need specific justification, especially if unusual or potentially onerous  </a:t>
            </a:r>
          </a:p>
          <a:p>
            <a:pPr marL="0" indent="0">
              <a:buNone/>
            </a:pPr>
            <a:endParaRPr lang="en-GB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it’s important that they’re only imposed where they can be justified – a good question to ask is </a:t>
            </a:r>
            <a:r>
              <a:rPr lang="en-GB" b="0" i="1" dirty="0">
                <a:solidFill>
                  <a:schemeClr val="tx1"/>
                </a:solidFill>
                <a:latin typeface="Candara" panose="020E0502030303020204" pitchFamily="34" charset="0"/>
              </a:rPr>
              <a:t>“without this condition, would permission have to be refused?”</a:t>
            </a:r>
          </a:p>
          <a:p>
            <a:endParaRPr lang="en-GB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Government has laid down six tests for conditions, which haven’t changed over the years, and to which Inspectors and the courts give considerable weight</a:t>
            </a:r>
          </a:p>
          <a:p>
            <a:endParaRPr lang="en-GB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982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2"/>
          <p:cNvSpPr>
            <a:spLocks noGrp="1"/>
          </p:cNvSpPr>
          <p:nvPr>
            <p:ph type="title"/>
          </p:nvPr>
        </p:nvSpPr>
        <p:spPr>
          <a:xfrm>
            <a:off x="30223" y="69759"/>
            <a:ext cx="9144000" cy="1143000"/>
          </a:xfrm>
        </p:spPr>
        <p:txBody>
          <a:bodyPr/>
          <a:lstStyle/>
          <a:p>
            <a:r>
              <a:rPr lang="en-US" altLang="en-US" sz="3200" dirty="0">
                <a:latin typeface="Candara" panose="020E0502030303020204" pitchFamily="34" charset="0"/>
              </a:rPr>
              <a:t>Two types of </a:t>
            </a:r>
            <a:r>
              <a:rPr lang="en-US" altLang="en-US" sz="3200" dirty="0">
                <a:solidFill>
                  <a:srgbClr val="C00000"/>
                </a:solidFill>
                <a:latin typeface="Candara" panose="020E0502030303020204" pitchFamily="34" charset="0"/>
              </a:rPr>
              <a:t>permission</a:t>
            </a:r>
            <a:endParaRPr lang="en-GB" sz="3200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75779" name="Content Placeholder 3"/>
          <p:cNvSpPr>
            <a:spLocks noGrp="1"/>
          </p:cNvSpPr>
          <p:nvPr>
            <p:ph idx="1"/>
          </p:nvPr>
        </p:nvSpPr>
        <p:spPr bwMode="auto">
          <a:xfrm>
            <a:off x="384235" y="1484784"/>
            <a:ext cx="8435975" cy="427033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Full  </a:t>
            </a:r>
            <a:r>
              <a:rPr lang="en-US" altLang="en-US" b="0" i="1" dirty="0">
                <a:latin typeface="Candara" panose="020E0502030303020204" pitchFamily="34" charset="0"/>
              </a:rPr>
              <a:t>(permission usually valid for three years), </a:t>
            </a:r>
            <a:r>
              <a:rPr lang="en-US" altLang="en-US" b="0" dirty="0">
                <a:latin typeface="Candara" panose="020E0502030303020204" pitchFamily="34" charset="0"/>
              </a:rPr>
              <a:t>where the </a:t>
            </a:r>
            <a:r>
              <a:rPr lang="en-US" altLang="en-US" b="0" i="1" dirty="0">
                <a:latin typeface="Candara" panose="020E0502030303020204" pitchFamily="34" charset="0"/>
              </a:rPr>
              <a:t>principle </a:t>
            </a:r>
            <a:r>
              <a:rPr lang="en-US" altLang="en-US" b="0" dirty="0">
                <a:latin typeface="Candara" panose="020E0502030303020204" pitchFamily="34" charset="0"/>
              </a:rPr>
              <a:t>and much </a:t>
            </a:r>
            <a:r>
              <a:rPr lang="en-US" altLang="en-US" b="0" i="1" dirty="0">
                <a:latin typeface="Candara" panose="020E0502030303020204" pitchFamily="34" charset="0"/>
              </a:rPr>
              <a:t>detail </a:t>
            </a:r>
            <a:r>
              <a:rPr lang="en-US" altLang="en-US" b="0" dirty="0">
                <a:latin typeface="Candara" panose="020E0502030303020204" pitchFamily="34" charset="0"/>
              </a:rPr>
              <a:t>are submitted together </a:t>
            </a:r>
          </a:p>
          <a:p>
            <a:pPr eaLnBrk="1" hangingPunct="1">
              <a:lnSpc>
                <a:spcPct val="90000"/>
              </a:lnSpc>
            </a:pPr>
            <a:endParaRPr lang="en-US" altLang="en-US" b="0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Outline </a:t>
            </a:r>
            <a:r>
              <a:rPr lang="en-US" altLang="en-US" b="0" i="1" dirty="0">
                <a:latin typeface="Candara" panose="020E0502030303020204" pitchFamily="34" charset="0"/>
              </a:rPr>
              <a:t>(more complex validity) - </a:t>
            </a:r>
            <a:r>
              <a:rPr lang="en-US" altLang="en-US" b="0" dirty="0">
                <a:latin typeface="Candara" panose="020E0502030303020204" pitchFamily="34" charset="0"/>
              </a:rPr>
              <a:t>only for the erection of a building, and where one or more details are ‘reserved' for later consideration: these are (a) access (b) appearance (c) landscaping (d) layout (e) scale</a:t>
            </a:r>
          </a:p>
          <a:p>
            <a:pPr eaLnBrk="1" hangingPunct="1">
              <a:lnSpc>
                <a:spcPct val="90000"/>
              </a:lnSpc>
            </a:pPr>
            <a:endParaRPr lang="en-US" altLang="en-US" b="0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b="0" dirty="0">
                <a:latin typeface="Candara" panose="020E0502030303020204" pitchFamily="34" charset="0"/>
              </a:rPr>
              <a:t>The local planning authority can usually ask for more detail before trying to reach a decision</a:t>
            </a:r>
          </a:p>
          <a:p>
            <a:pPr eaLnBrk="1" hangingPunct="1">
              <a:lnSpc>
                <a:spcPct val="90000"/>
              </a:lnSpc>
            </a:pPr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19175412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en-GB" sz="3200" dirty="0">
                <a:latin typeface="Candara" panose="020E0502030303020204" pitchFamily="34" charset="0"/>
              </a:rPr>
              <a:t>Refusals</a:t>
            </a:r>
          </a:p>
        </p:txBody>
      </p:sp>
      <p:sp>
        <p:nvSpPr>
          <p:cNvPr id="119811" name="Content Placeholder 3"/>
          <p:cNvSpPr>
            <a:spLocks noGrp="1"/>
          </p:cNvSpPr>
          <p:nvPr>
            <p:ph idx="1"/>
          </p:nvPr>
        </p:nvSpPr>
        <p:spPr bwMode="auto">
          <a:xfrm>
            <a:off x="457200" y="1196975"/>
            <a:ext cx="8229600" cy="49291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endParaRPr lang="en-US" altLang="en-US" dirty="0"/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altLang="en-US" b="0" dirty="0">
                <a:latin typeface="Candara" panose="020E0502030303020204" pitchFamily="34" charset="0"/>
              </a:rPr>
              <a:t>refusing permission is a serious matter – it must be clearly </a:t>
            </a:r>
            <a:r>
              <a:rPr lang="en-US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justified</a:t>
            </a:r>
            <a:r>
              <a:rPr lang="en-US" altLang="en-US" b="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lang="en-US" altLang="en-US" b="0" dirty="0">
                <a:latin typeface="Candara" panose="020E0502030303020204" pitchFamily="34" charset="0"/>
              </a:rPr>
              <a:t>by reference to policies and any other material considerations in the case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endParaRPr lang="en-US" altLang="en-US" sz="1200" b="0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altLang="en-US" b="0" dirty="0">
                <a:latin typeface="Candara" panose="020E0502030303020204" pitchFamily="34" charset="0"/>
              </a:rPr>
              <a:t>may be subject to appeal, so reasons should at least be defensible and </a:t>
            </a:r>
            <a:r>
              <a:rPr lang="en-US" altLang="en-US" b="0" dirty="0">
                <a:solidFill>
                  <a:srgbClr val="C00000"/>
                </a:solidFill>
                <a:latin typeface="Candara" panose="020E0502030303020204" pitchFamily="34" charset="0"/>
              </a:rPr>
              <a:t>based on credible evidence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endParaRPr lang="en-US" altLang="en-US" sz="1200" b="0" dirty="0">
              <a:latin typeface="Candara" panose="020E0502030303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altLang="en-US" b="0" i="1" dirty="0">
                <a:solidFill>
                  <a:srgbClr val="C00000"/>
                </a:solidFill>
                <a:latin typeface="Candara" panose="020E0502030303020204" pitchFamily="34" charset="0"/>
              </a:rPr>
              <a:t>unreasonable</a:t>
            </a:r>
            <a:r>
              <a:rPr lang="en-US" altLang="en-US" b="0" dirty="0">
                <a:latin typeface="Candara" panose="020E0502030303020204" pitchFamily="34" charset="0"/>
              </a:rPr>
              <a:t> refusals or conditions may result in </a:t>
            </a:r>
            <a:r>
              <a:rPr lang="en-US" altLang="en-US" b="0" i="1" dirty="0">
                <a:latin typeface="Candara" panose="020E0502030303020204" pitchFamily="34" charset="0"/>
              </a:rPr>
              <a:t>costs awards </a:t>
            </a:r>
            <a:r>
              <a:rPr lang="en-US" altLang="en-US" b="0" dirty="0">
                <a:latin typeface="Candara" panose="020E0502030303020204" pitchFamily="34" charset="0"/>
              </a:rPr>
              <a:t>against the LPA; but considered decisions properly defended will not, even if the appeal itself is successful</a:t>
            </a:r>
            <a:endParaRPr lang="en-US" altLang="en-US" sz="1200" b="0" dirty="0">
              <a:latin typeface="Candara" panose="020E0502030303020204" pitchFamily="34" charset="0"/>
            </a:endParaRPr>
          </a:p>
          <a:p>
            <a:pPr>
              <a:buFontTx/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2703E-67A1-4B18-958C-3162E7AA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solidFill>
                  <a:srgbClr val="C00000"/>
                </a:solidFill>
                <a:latin typeface="Candara" panose="020E0502030303020204" pitchFamily="34" charset="0"/>
              </a:rPr>
              <a:t>Appeals 1.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6F7F3-9852-46F1-8076-3ADED38DA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</a:pPr>
            <a:r>
              <a:rPr lang="en-GB" alt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There is an </a:t>
            </a:r>
            <a:r>
              <a:rPr lang="en-GB" altLang="en-US" b="0" i="1" dirty="0">
                <a:solidFill>
                  <a:schemeClr val="tx1"/>
                </a:solidFill>
                <a:latin typeface="Candara" panose="020E0502030303020204" pitchFamily="34" charset="0"/>
              </a:rPr>
              <a:t>automatic </a:t>
            </a:r>
            <a:r>
              <a:rPr lang="en-GB" alt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right of appeal to the Secretary of State against: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GB" altLang="en-US" sz="1200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alt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refusal of planning permission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altLang="en-US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alt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refusal of reserved matters application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altLang="en-US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alt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any conditions imposed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GB" altLang="en-US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altLang="en-US" b="0" dirty="0">
                <a:solidFill>
                  <a:schemeClr val="tx1"/>
                </a:solidFill>
                <a:latin typeface="Candara" panose="020E0502030303020204" pitchFamily="34" charset="0"/>
              </a:rPr>
              <a:t>a failure to determine within the statutory timescale</a:t>
            </a:r>
          </a:p>
          <a:p>
            <a:pPr marL="457200" lvl="1" indent="0" eaLnBrk="1" hangingPunct="1">
              <a:lnSpc>
                <a:spcPct val="80000"/>
              </a:lnSpc>
              <a:spcBef>
                <a:spcPts val="1200"/>
              </a:spcBef>
              <a:buNone/>
            </a:pPr>
            <a:endParaRPr lang="en-GB" altLang="en-US" dirty="0">
              <a:solidFill>
                <a:schemeClr val="tx1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022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1EC1A0-078D-4209-BE0E-2E4FA289F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576064"/>
          </a:xfrm>
        </p:spPr>
        <p:txBody>
          <a:bodyPr/>
          <a:lstStyle/>
          <a:p>
            <a:r>
              <a:rPr lang="en-GB" sz="3200" dirty="0">
                <a:solidFill>
                  <a:srgbClr val="C00000"/>
                </a:solidFill>
                <a:latin typeface="Candara" panose="020E0502030303020204" pitchFamily="34" charset="0"/>
              </a:rPr>
              <a:t>Appeals 2.</a:t>
            </a:r>
            <a:endParaRPr lang="en-GB" sz="3200" dirty="0">
              <a:latin typeface="Candara" panose="020E0502030303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0137B8-E50F-431E-A740-8C51DF807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6264696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b="0" dirty="0">
                <a:solidFill>
                  <a:srgbClr val="000000"/>
                </a:solidFill>
                <a:latin typeface="Candara" panose="020E0502030303020204" pitchFamily="34" charset="0"/>
              </a:rPr>
              <a:t>t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here is no right of appeal against a </a:t>
            </a:r>
            <a:r>
              <a:rPr kumimoji="0" lang="en-GB" altLang="en-US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grant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 of planning permission (i.e. a “third party” right)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lang="en-GB" altLang="en-US" b="0" dirty="0">
              <a:solidFill>
                <a:srgbClr val="000000"/>
              </a:solidFill>
              <a:latin typeface="Candara" panose="020E0502030303020204" pitchFamily="34" charset="0"/>
              <a:ea typeface="+mn-ea"/>
              <a:cs typeface="+mn-cs"/>
            </a:endParaRP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Inspectors and the Secretary of State have to play by the same rules as the Local Planning Authority - they are effectively reviewing the Council’s own planning judgement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endParaRPr kumimoji="0" lang="en-GB" alt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b="0" dirty="0">
                <a:solidFill>
                  <a:srgbClr val="000000"/>
                </a:solidFill>
                <a:latin typeface="Candara" panose="020E0502030303020204" pitchFamily="34" charset="0"/>
                <a:ea typeface="+mn-ea"/>
                <a:cs typeface="+mn-cs"/>
              </a:rPr>
              <a:t>Inspectors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are independent - not “agents” of Government (but of course have to take proper account of Govt policy and advice)</a:t>
            </a:r>
          </a:p>
          <a:p>
            <a:pPr marL="457200" lvl="1" indent="0" eaLnBrk="1" hangingPunct="1">
              <a:lnSpc>
                <a:spcPct val="80000"/>
              </a:lnSpc>
              <a:spcBef>
                <a:spcPts val="1200"/>
              </a:spcBef>
              <a:buNone/>
              <a:defRPr/>
            </a:pP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 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b="0" dirty="0">
                <a:solidFill>
                  <a:srgbClr val="000000"/>
                </a:solidFill>
                <a:latin typeface="Candara" panose="020E0502030303020204" pitchFamily="34" charset="0"/>
              </a:rPr>
              <a:t>so, as with the Council, decisions on appeals must (a) 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start with the 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</a:rPr>
              <a:t>policies in the development plan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; and (b) have regard to all other material considerations</a:t>
            </a:r>
            <a:endParaRPr lang="en-GB" altLang="en-US" b="0" dirty="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spcBef>
                <a:spcPts val="1200"/>
              </a:spcBef>
              <a:buNone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24324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722B9-224E-44DD-981E-FA4E86F6F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</a:rPr>
              <a:t>watch this space….</a:t>
            </a:r>
            <a:endParaRPr lang="en-GB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pic>
        <p:nvPicPr>
          <p:cNvPr id="4" name="Picture 2" descr="Watch This Space Coming Soon, HD Png Download - kindpng">
            <a:extLst>
              <a:ext uri="{FF2B5EF4-FFF2-40B4-BE49-F238E27FC236}">
                <a16:creationId xmlns:a16="http://schemas.microsoft.com/office/drawing/2014/main" id="{AC01559B-AEB6-84FA-A32D-66385B013F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688601"/>
            <a:ext cx="4176464" cy="394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6252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F049D-CA17-73FC-A164-1300D0444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C4385-36C5-44A9-9E1C-C60468AD9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544616"/>
          </a:xfrm>
        </p:spPr>
        <p:txBody>
          <a:bodyPr/>
          <a:lstStyle/>
          <a:p>
            <a:pPr>
              <a:defRPr/>
            </a:pPr>
            <a:r>
              <a:rPr lang="en-GB" altLang="en-US" b="0" dirty="0">
                <a:solidFill>
                  <a:srgbClr val="000000"/>
                </a:solidFill>
                <a:latin typeface="Candara" panose="020E0502030303020204" pitchFamily="34" charset="0"/>
              </a:rPr>
              <a:t>2021 saw t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he Johnson Govt. proposing 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ndara" panose="020E0502030303020204" pitchFamily="34" charset="0"/>
              </a:rPr>
              <a:t>very radical reforms to the planning system. 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This drew heavy criticism from Conservative-voting areas (</a:t>
            </a:r>
            <a:r>
              <a:rPr kumimoji="0" lang="en-GB" alt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eg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 Amersham) and elsewhere, so it looked as though they’d be shelved – until…… </a:t>
            </a:r>
          </a:p>
          <a:p>
            <a:pPr marL="0" indent="0">
              <a:buNone/>
              <a:defRPr/>
            </a:pPr>
            <a:endParaRPr kumimoji="0" lang="en-GB" alt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 panose="020E0502030303020204" pitchFamily="34" charset="0"/>
            </a:endParaRPr>
          </a:p>
          <a:p>
            <a:pPr>
              <a:defRPr/>
            </a:pPr>
            <a:r>
              <a:rPr lang="en-GB" altLang="en-US" b="0" dirty="0">
                <a:solidFill>
                  <a:srgbClr val="000000"/>
                </a:solidFill>
                <a:latin typeface="Candara" panose="020E0502030303020204" pitchFamily="34" charset="0"/>
              </a:rPr>
              <a:t>the Truss Govt. 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seemed to put some of them back on the agenda: </a:t>
            </a:r>
            <a:r>
              <a:rPr kumimoji="0" lang="en-GB" alt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eg</a:t>
            </a:r>
            <a:r>
              <a:rPr kumimoji="0" lang="en-GB" alt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 panose="020E0502030303020204" pitchFamily="34" charset="0"/>
              </a:rPr>
              <a:t> </a:t>
            </a:r>
            <a:r>
              <a:rPr lang="en-GB" sz="2400" b="0" spc="-10" dirty="0">
                <a:solidFill>
                  <a:schemeClr val="tx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exempting developers from having to build affordable homes, the scrapping of environmental protections and allowing people to add extensions without permission all being floated</a:t>
            </a:r>
          </a:p>
          <a:p>
            <a:pPr marL="0" indent="0">
              <a:buNone/>
              <a:defRPr/>
            </a:pPr>
            <a:endParaRPr lang="en-GB" b="0" i="1" spc="-10" dirty="0">
              <a:solidFill>
                <a:schemeClr val="tx1"/>
              </a:solidFill>
              <a:latin typeface="Candara" panose="020E05020303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of course, that was then…….signs that the Govt may be thinking it has other priorities at the moment?</a:t>
            </a:r>
            <a:endParaRPr lang="en-GB" sz="2400" b="0" dirty="0">
              <a:solidFill>
                <a:schemeClr val="tx1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41533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214D-477A-41AA-8810-040A4B59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solidFill>
                  <a:srgbClr val="C00000"/>
                </a:solidFill>
                <a:latin typeface="Candara" panose="020E0502030303020204" pitchFamily="34" charset="0"/>
              </a:rPr>
              <a:t>A final thought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CF2FD-C488-47DF-9561-C9B1CB005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we all know that the process is not fully understood (or in some cases even trusted) by many people</a:t>
            </a:r>
          </a:p>
          <a:p>
            <a:endParaRPr lang="en-GB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however, planning remains (for now at least) one of the diminishing areas of local discretionary control, still basically subject to democratically-based public scrutiny. Many people have been worried about recent steps to remove or dilute it</a:t>
            </a:r>
          </a:p>
          <a:p>
            <a:endParaRPr lang="en-GB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GB" b="0" dirty="0">
                <a:solidFill>
                  <a:schemeClr val="tx1"/>
                </a:solidFill>
                <a:latin typeface="Candara" panose="020E0502030303020204" pitchFamily="34" charset="0"/>
              </a:rPr>
              <a:t>But let’s face it, whichever way it’s done…… </a:t>
            </a:r>
          </a:p>
        </p:txBody>
      </p:sp>
    </p:spTree>
    <p:extLst>
      <p:ext uri="{BB962C8B-B14F-4D97-AF65-F5344CB8AC3E}">
        <p14:creationId xmlns:p14="http://schemas.microsoft.com/office/powerpoint/2010/main" val="36708065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 dirty="0">
                <a:latin typeface="Candara" panose="020E0502030303020204" pitchFamily="34" charset="0"/>
              </a:rPr>
              <a:t>it’s not always easy!</a:t>
            </a:r>
            <a:endParaRPr lang="en-GB" sz="3200" dirty="0">
              <a:latin typeface="Candara" panose="020E0502030303020204" pitchFamily="34" charset="0"/>
            </a:endParaRPr>
          </a:p>
        </p:txBody>
      </p:sp>
      <p:pic>
        <p:nvPicPr>
          <p:cNvPr id="125955" name="Content Placeholder 4" descr="The Shark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6900" y="1600200"/>
            <a:ext cx="2870200" cy="4525963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E5236-A73C-48E7-914C-9818977F6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Appendix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5231E-6D83-49D9-8DF9-B7F20351BE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r>
              <a:rPr lang="en-US" b="0" dirty="0"/>
              <a:t>Recent changes to permitted development</a:t>
            </a:r>
          </a:p>
          <a:p>
            <a:pPr marL="0" indent="0" algn="ctr">
              <a:buNone/>
            </a:pPr>
            <a:r>
              <a:rPr lang="en-US" b="0" dirty="0"/>
              <a:t> and changes of use – some detail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8556594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55ACEA-196F-400F-A250-C84C89FA053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476672"/>
            <a:ext cx="8229600" cy="1143000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2020 PD rights (1) </a:t>
            </a:r>
            <a:br>
              <a:rPr lang="en-US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roof-top extensions and new dwellings </a:t>
            </a:r>
            <a:endParaRPr lang="en-GB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3306CE-9363-4D88-96DE-5025C65CC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19672"/>
            <a:ext cx="8229600" cy="45064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b="0" dirty="0">
              <a:solidFill>
                <a:schemeClr val="tx1"/>
              </a:solidFill>
              <a:latin typeface="Arial (Body)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upward e</a:t>
            </a:r>
            <a:r>
              <a:rPr lang="en-US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xtension of existing buildings by 1-2 storeys</a:t>
            </a:r>
            <a:endParaRPr lang="en-GB" b="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demolishing and rebuilding, incl. adding storeys</a:t>
            </a:r>
            <a:endParaRPr lang="en-GB" b="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different rules depending on whether existing building is residential or commercial</a:t>
            </a:r>
            <a:endParaRPr lang="en-GB" b="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both require prior approval generally not applicable to designated areas, listed buildings</a:t>
            </a:r>
            <a:endParaRPr lang="en-GB" b="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complex rules…….</a:t>
            </a:r>
            <a:endParaRPr lang="en-GB" b="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b="0" dirty="0">
              <a:solidFill>
                <a:schemeClr val="tx1"/>
              </a:solidFill>
              <a:latin typeface="Arial (Body)"/>
              <a:cs typeface="Arial" panose="020B0604020202020204" pitchFamily="34" charset="0"/>
            </a:endParaRPr>
          </a:p>
          <a:p>
            <a:endParaRPr lang="en-GB" sz="1950" dirty="0">
              <a:latin typeface="Arial (Body)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26436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EC665-7FDF-4BDC-837A-CA25B931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2020 PD rights (2) </a:t>
            </a:r>
            <a:br>
              <a:rPr lang="en-US" sz="3200" dirty="0"/>
            </a:br>
            <a:r>
              <a:rPr lang="en-US" sz="3200" dirty="0"/>
              <a:t>creation of new dwellings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4E613-EFFD-476A-819F-FBF11B9BE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US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Class A: up to 2 storeys of new dwellings on top of detached, purpose-built blocks of flats</a:t>
            </a:r>
            <a:endParaRPr lang="en-GB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Class AA: ditto on top of commercial or mixed-use detached buildings (must be at least 3 storeys)</a:t>
            </a:r>
            <a:endParaRPr lang="en-GB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Class AB: as AA, for commercial </a:t>
            </a:r>
            <a:r>
              <a:rPr lang="en-US" b="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etc</a:t>
            </a:r>
            <a:r>
              <a:rPr lang="en-US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terraces</a:t>
            </a:r>
            <a:endParaRPr lang="en-GB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Class AC: as AA for residential terraces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Class AD: for single-dwelling detached property</a:t>
            </a:r>
            <a:endParaRPr lang="en-GB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subject to max height of 18m (30m for Class AA)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only applies to buildings built 1948-2018</a:t>
            </a:r>
            <a:endParaRPr lang="en-GB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5956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F16B4-C094-43C9-834A-43AD8C1E2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2020 PD rights (3) </a:t>
            </a:r>
            <a:br>
              <a:rPr lang="en-US" sz="3200" dirty="0"/>
            </a:br>
            <a:r>
              <a:rPr lang="en-US" sz="3200" dirty="0"/>
              <a:t>demolition and rebuild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B07CC-D701-4D1A-A46A-FAF0B0795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US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rebuilding of unused buildings as blocks of flats or a house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applies to demolition of existing blocks of flats, office/ light industry (or a mix)</a:t>
            </a:r>
            <a:endParaRPr lang="en-GB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has to be built pre-1990 and have been vacant for at least 6 months</a:t>
            </a:r>
            <a:endParaRPr lang="en-GB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has to be less than 18m in height, max of 1000 sq. m.</a:t>
            </a:r>
            <a:endParaRPr lang="en-GB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b="0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newbuild</a:t>
            </a:r>
            <a:r>
              <a:rPr lang="en-US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must be on same footprint, no more than 7m taller than original</a:t>
            </a:r>
            <a:endParaRPr lang="en-GB" b="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64346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5DBAD-DF4E-4D3C-A1C4-96101A66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en-US" sz="3200" dirty="0"/>
              <a:t>from 1 August 2021….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8F59F-587F-45F8-A9A2-5E9F740F0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/>
          <a:lstStyle/>
          <a:p>
            <a:r>
              <a:rPr lang="en-GB" dirty="0"/>
              <a:t>…</a:t>
            </a:r>
            <a:r>
              <a:rPr lang="en-GB" dirty="0">
                <a:solidFill>
                  <a:srgbClr val="C00000"/>
                </a:solidFill>
              </a:rPr>
              <a:t>any</a:t>
            </a:r>
            <a:r>
              <a:rPr lang="en-GB" dirty="0"/>
              <a:t> commercial, business and service uses </a:t>
            </a:r>
            <a:r>
              <a:rPr lang="en-GB" b="0" i="1" dirty="0"/>
              <a:t>[the new and very large </a:t>
            </a:r>
            <a:r>
              <a:rPr lang="en-GB" b="0" i="1" dirty="0">
                <a:highlight>
                  <a:srgbClr val="FFFF00"/>
                </a:highlight>
              </a:rPr>
              <a:t>Class E</a:t>
            </a:r>
            <a:r>
              <a:rPr lang="en-GB" b="0" i="1" dirty="0"/>
              <a:t> group]</a:t>
            </a:r>
            <a:r>
              <a:rPr lang="en-GB" i="1" dirty="0"/>
              <a:t> </a:t>
            </a:r>
            <a:r>
              <a:rPr lang="en-GB" b="0" dirty="0"/>
              <a:t>can change to residential up to max of 1500 </a:t>
            </a:r>
            <a:r>
              <a:rPr lang="en-GB" b="0" dirty="0" err="1"/>
              <a:t>sq</a:t>
            </a:r>
            <a:r>
              <a:rPr lang="en-GB" b="0" dirty="0"/>
              <a:t> m </a:t>
            </a:r>
            <a:endParaRPr lang="en-GB" dirty="0"/>
          </a:p>
          <a:p>
            <a:endParaRPr lang="en-GB" dirty="0"/>
          </a:p>
          <a:p>
            <a:r>
              <a:rPr lang="en-GB" b="0" dirty="0"/>
              <a:t>need to have been in a Class E use for at least 3 years, and continuously vacant for at least 3 months</a:t>
            </a:r>
          </a:p>
          <a:p>
            <a:pPr marL="0" indent="0">
              <a:buNone/>
            </a:pPr>
            <a:endParaRPr lang="en-GB" b="0" dirty="0"/>
          </a:p>
          <a:p>
            <a:r>
              <a:rPr lang="en-GB" b="0" dirty="0"/>
              <a:t>exempt from s106 / CIL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42911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F6F8B-C8D7-4433-977C-2537F1A86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589038"/>
          </a:xfrm>
        </p:spPr>
        <p:txBody>
          <a:bodyPr/>
          <a:lstStyle/>
          <a:p>
            <a:r>
              <a:rPr lang="en-GB" sz="3200" dirty="0">
                <a:solidFill>
                  <a:srgbClr val="C00000"/>
                </a:solidFill>
                <a:latin typeface="Candara" panose="020E0502030303020204" pitchFamily="34" charset="0"/>
              </a:rPr>
              <a:t>The Use Classes – a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7B060-FFB3-4A09-88FA-9FDC23EBD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0600"/>
          </a:xfrm>
        </p:spPr>
        <p:txBody>
          <a:bodyPr/>
          <a:lstStyle/>
          <a:p>
            <a:r>
              <a:rPr lang="en-US" sz="1800" b="0" dirty="0">
                <a:solidFill>
                  <a:srgbClr val="C00000"/>
                </a:solidFill>
                <a:latin typeface="Candara" panose="020E0502030303020204" pitchFamily="34" charset="0"/>
              </a:rPr>
              <a:t>Class E</a:t>
            </a:r>
            <a:r>
              <a:rPr lang="en-GB" sz="1800" b="0" i="1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lang="en-GB" sz="1800" dirty="0">
                <a:solidFill>
                  <a:schemeClr val="tx1"/>
                </a:solidFill>
                <a:latin typeface="Candara" panose="020E0502030303020204" pitchFamily="34" charset="0"/>
              </a:rPr>
              <a:t>commercial, business and service uses</a:t>
            </a:r>
            <a:r>
              <a:rPr lang="en-GB" sz="1800" i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  <a:r>
              <a:rPr lang="en-US" sz="1800" i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1800" b="0" dirty="0">
                <a:solidFill>
                  <a:schemeClr val="tx1"/>
                </a:solidFill>
                <a:latin typeface="Candara" panose="020E0502030303020204" pitchFamily="34" charset="0"/>
              </a:rPr>
              <a:t>including shops, offices, restaurants and cafes, light industry, assembly and leisure </a:t>
            </a:r>
            <a:r>
              <a:rPr lang="en-US" sz="1800" b="0" dirty="0" err="1">
                <a:solidFill>
                  <a:schemeClr val="tx1"/>
                </a:solidFill>
                <a:latin typeface="Candara" panose="020E0502030303020204" pitchFamily="34" charset="0"/>
              </a:rPr>
              <a:t>etc</a:t>
            </a:r>
            <a:endParaRPr lang="en-US" sz="1800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US" sz="1800" b="0" dirty="0">
                <a:solidFill>
                  <a:srgbClr val="C00000"/>
                </a:solidFill>
                <a:latin typeface="Candara" panose="020E0502030303020204" pitchFamily="34" charset="0"/>
              </a:rPr>
              <a:t>Class F1</a:t>
            </a:r>
            <a:r>
              <a:rPr lang="en-GB" sz="1800" b="0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GB" sz="1800" dirty="0">
                <a:solidFill>
                  <a:schemeClr val="tx1"/>
                </a:solidFill>
                <a:latin typeface="Candara" panose="020E0502030303020204" pitchFamily="34" charset="0"/>
              </a:rPr>
              <a:t>learning and non-residential institutions</a:t>
            </a:r>
          </a:p>
          <a:p>
            <a:r>
              <a:rPr lang="en-GB" sz="1800" b="0" dirty="0">
                <a:solidFill>
                  <a:srgbClr val="C00000"/>
                </a:solidFill>
                <a:latin typeface="Candara" panose="020E0502030303020204" pitchFamily="34" charset="0"/>
              </a:rPr>
              <a:t>Class F2 </a:t>
            </a:r>
            <a:r>
              <a:rPr lang="en-GB" sz="1800" dirty="0">
                <a:solidFill>
                  <a:schemeClr val="tx1"/>
                </a:solidFill>
                <a:latin typeface="Candara" panose="020E0502030303020204" pitchFamily="34" charset="0"/>
              </a:rPr>
              <a:t>local community uses </a:t>
            </a:r>
            <a:r>
              <a:rPr lang="en-GB" sz="1800" b="0" dirty="0">
                <a:solidFill>
                  <a:schemeClr val="tx1"/>
                </a:solidFill>
                <a:latin typeface="Candara" panose="020E0502030303020204" pitchFamily="34" charset="0"/>
              </a:rPr>
              <a:t>including rural shops, community halls, outdoor sport or recreation</a:t>
            </a:r>
          </a:p>
          <a:p>
            <a:r>
              <a:rPr lang="en-GB" sz="1800" b="0" kern="1200" dirty="0">
                <a:solidFill>
                  <a:srgbClr val="C00000"/>
                </a:solidFill>
                <a:latin typeface="Candara" panose="020E0502030303020204" pitchFamily="34" charset="0"/>
              </a:rPr>
              <a:t>Class B2 </a:t>
            </a:r>
            <a:r>
              <a:rPr lang="en-GB" sz="1800" dirty="0">
                <a:solidFill>
                  <a:schemeClr val="tx1"/>
                </a:solidFill>
                <a:latin typeface="Candara" panose="020E0502030303020204" pitchFamily="34" charset="0"/>
              </a:rPr>
              <a:t>general industry </a:t>
            </a:r>
            <a:r>
              <a:rPr lang="en-GB" sz="1800" b="0" dirty="0">
                <a:solidFill>
                  <a:schemeClr val="tx1"/>
                </a:solidFill>
                <a:latin typeface="Candara" panose="020E0502030303020204" pitchFamily="34" charset="0"/>
              </a:rPr>
              <a:t>(unchanged)</a:t>
            </a:r>
            <a:endParaRPr lang="en-GB" sz="1800" b="0" kern="12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GB" sz="1800" b="0" kern="1200" dirty="0">
                <a:solidFill>
                  <a:srgbClr val="C00000"/>
                </a:solidFill>
                <a:latin typeface="Candara" panose="020E0502030303020204" pitchFamily="34" charset="0"/>
              </a:rPr>
              <a:t>Class B8 </a:t>
            </a:r>
            <a:r>
              <a:rPr lang="en-GB" sz="1800" dirty="0">
                <a:solidFill>
                  <a:schemeClr val="tx1"/>
                </a:solidFill>
                <a:latin typeface="Candara" panose="020E0502030303020204" pitchFamily="34" charset="0"/>
              </a:rPr>
              <a:t>storage and distribution </a:t>
            </a:r>
            <a:r>
              <a:rPr lang="en-GB" sz="1800" b="0" dirty="0">
                <a:solidFill>
                  <a:schemeClr val="tx1"/>
                </a:solidFill>
                <a:latin typeface="Candara" panose="020E0502030303020204" pitchFamily="34" charset="0"/>
              </a:rPr>
              <a:t>(unchanged)</a:t>
            </a:r>
            <a:endParaRPr lang="en-GB" sz="1800" b="0" kern="12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US" sz="1800" b="0" dirty="0">
                <a:solidFill>
                  <a:srgbClr val="C00000"/>
                </a:solidFill>
                <a:latin typeface="Candara" panose="020E0502030303020204" pitchFamily="34" charset="0"/>
              </a:rPr>
              <a:t>Class C1 </a:t>
            </a:r>
            <a:r>
              <a:rPr lang="en-US" sz="1800" dirty="0">
                <a:solidFill>
                  <a:schemeClr val="tx1"/>
                </a:solidFill>
                <a:latin typeface="Candara" panose="020E0502030303020204" pitchFamily="34" charset="0"/>
              </a:rPr>
              <a:t>hotels, guest houses </a:t>
            </a:r>
            <a:r>
              <a:rPr lang="en-US" sz="1800" dirty="0" err="1">
                <a:solidFill>
                  <a:schemeClr val="tx1"/>
                </a:solidFill>
                <a:latin typeface="Candara" panose="020E0502030303020204" pitchFamily="34" charset="0"/>
              </a:rPr>
              <a:t>etc</a:t>
            </a:r>
            <a:r>
              <a:rPr lang="en-US" sz="1800" b="0" dirty="0">
                <a:solidFill>
                  <a:schemeClr val="tx1"/>
                </a:solidFill>
                <a:latin typeface="Candara" panose="020E0502030303020204" pitchFamily="34" charset="0"/>
              </a:rPr>
              <a:t>)</a:t>
            </a:r>
            <a:endParaRPr lang="en-GB" sz="1800" b="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r>
              <a:rPr lang="en-GB" sz="1800" b="0" dirty="0">
                <a:solidFill>
                  <a:srgbClr val="C00000"/>
                </a:solidFill>
                <a:latin typeface="Candara" panose="020E0502030303020204" pitchFamily="34" charset="0"/>
              </a:rPr>
              <a:t>Classes C2/C2a </a:t>
            </a:r>
            <a:r>
              <a:rPr lang="en-GB" sz="1800" dirty="0">
                <a:solidFill>
                  <a:schemeClr val="tx1"/>
                </a:solidFill>
                <a:latin typeface="Candara" panose="020E0502030303020204" pitchFamily="34" charset="0"/>
              </a:rPr>
              <a:t>residential institutions</a:t>
            </a:r>
          </a:p>
          <a:p>
            <a:r>
              <a:rPr lang="en-GB" sz="1800" b="0" kern="1200" dirty="0">
                <a:solidFill>
                  <a:srgbClr val="C00000"/>
                </a:solidFill>
                <a:latin typeface="Candara" panose="020E0502030303020204" pitchFamily="34" charset="0"/>
              </a:rPr>
              <a:t>Class C3 </a:t>
            </a:r>
            <a:r>
              <a:rPr lang="en-GB" sz="1800" dirty="0">
                <a:solidFill>
                  <a:schemeClr val="tx1"/>
                </a:solidFill>
                <a:latin typeface="Candara" panose="020E0502030303020204" pitchFamily="34" charset="0"/>
              </a:rPr>
              <a:t>dwelling houses</a:t>
            </a:r>
          </a:p>
          <a:p>
            <a:r>
              <a:rPr lang="en-GB" sz="1800" b="0" kern="1200" dirty="0">
                <a:solidFill>
                  <a:srgbClr val="C00000"/>
                </a:solidFill>
                <a:latin typeface="Candara" panose="020E0502030303020204" pitchFamily="34" charset="0"/>
              </a:rPr>
              <a:t>Class C4 </a:t>
            </a:r>
            <a:r>
              <a:rPr lang="en-GB" sz="1800" dirty="0">
                <a:solidFill>
                  <a:schemeClr val="tx1"/>
                </a:solidFill>
                <a:latin typeface="Candara" panose="020E0502030303020204" pitchFamily="34" charset="0"/>
              </a:rPr>
              <a:t>houses in multiple occupation - HMOs</a:t>
            </a:r>
            <a:r>
              <a:rPr lang="en-GB" sz="1800" b="0" dirty="0">
                <a:solidFill>
                  <a:schemeClr val="tx1"/>
                </a:solidFill>
                <a:latin typeface="Candara" panose="020E0502030303020204" pitchFamily="34" charset="0"/>
              </a:rPr>
              <a:t>)</a:t>
            </a:r>
            <a:endParaRPr lang="en-GB" sz="1800" b="0" kern="12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endParaRPr lang="en-GB" dirty="0"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  <a:latin typeface="Candara" panose="020E0502030303020204" pitchFamily="34" charset="0"/>
              </a:rPr>
              <a:t>NB</a:t>
            </a:r>
            <a:r>
              <a:rPr lang="en-GB" sz="1800" b="0" dirty="0">
                <a:solidFill>
                  <a:schemeClr val="tx1"/>
                </a:solidFill>
                <a:latin typeface="Candara" panose="020E0502030303020204" pitchFamily="34" charset="0"/>
              </a:rPr>
              <a:t>: some uses are </a:t>
            </a:r>
            <a:r>
              <a:rPr lang="en-US" sz="1800" b="0" dirty="0">
                <a:solidFill>
                  <a:srgbClr val="C00000"/>
                </a:solidFill>
                <a:latin typeface="Candara" panose="020E0502030303020204" pitchFamily="34" charset="0"/>
              </a:rPr>
              <a:t>“Sui Generis” </a:t>
            </a:r>
            <a:r>
              <a:rPr lang="en-US" sz="1800" b="0" dirty="0">
                <a:solidFill>
                  <a:schemeClr val="tx1"/>
                </a:solidFill>
                <a:latin typeface="Candara" panose="020E0502030303020204" pitchFamily="34" charset="0"/>
              </a:rPr>
              <a:t>(</a:t>
            </a:r>
            <a:r>
              <a:rPr lang="en-US" sz="1800" b="0" dirty="0" err="1">
                <a:solidFill>
                  <a:schemeClr val="tx1"/>
                </a:solidFill>
                <a:latin typeface="Candara" panose="020E0502030303020204" pitchFamily="34" charset="0"/>
              </a:rPr>
              <a:t>ie</a:t>
            </a:r>
            <a:r>
              <a:rPr lang="en-US" sz="1800" b="0" dirty="0">
                <a:solidFill>
                  <a:schemeClr val="tx1"/>
                </a:solidFill>
                <a:latin typeface="Candara" panose="020E0502030303020204" pitchFamily="34" charset="0"/>
              </a:rPr>
              <a:t> in a Class of their own – or in no</a:t>
            </a:r>
          </a:p>
          <a:p>
            <a:pPr marL="0" indent="0">
              <a:buNone/>
            </a:pPr>
            <a:r>
              <a:rPr lang="en-US" sz="1800" b="0" dirty="0">
                <a:solidFill>
                  <a:schemeClr val="tx1"/>
                </a:solidFill>
                <a:latin typeface="Candara" panose="020E0502030303020204" pitchFamily="34" charset="0"/>
              </a:rPr>
              <a:t>Class). So to change to or from them will require permission – examples include </a:t>
            </a:r>
            <a:r>
              <a:rPr lang="en-US" sz="1800" b="0" i="1" dirty="0">
                <a:solidFill>
                  <a:schemeClr val="tx1"/>
                </a:solidFill>
                <a:latin typeface="Candara" panose="020E0502030303020204" pitchFamily="34" charset="0"/>
              </a:rPr>
              <a:t>pubs, wine-bars and takeaways, night clubs, hostels, amusement centres, car sales, scrap yards…..</a:t>
            </a:r>
          </a:p>
          <a:p>
            <a:endParaRPr lang="en-GB" sz="1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18902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E5FAD0-ED55-4433-A431-65E99C679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The Use Classes 1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AC892A-D3AF-4060-88FA-FCEE9D1FB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00000"/>
                </a:solidFill>
              </a:rPr>
              <a:t>Class E</a:t>
            </a:r>
            <a:r>
              <a:rPr lang="en-GB" b="0" i="1" dirty="0">
                <a:solidFill>
                  <a:srgbClr val="C00000"/>
                </a:solidFill>
              </a:rPr>
              <a:t> commercial, business and service uses</a:t>
            </a:r>
            <a:endParaRPr lang="en-US" b="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b="0" dirty="0">
                <a:solidFill>
                  <a:schemeClr val="tx1"/>
                </a:solidFill>
              </a:rPr>
              <a:t>(a very wide group of activities):</a:t>
            </a:r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</a:endParaRPr>
          </a:p>
          <a:p>
            <a:r>
              <a:rPr lang="en-US" b="0" dirty="0">
                <a:solidFill>
                  <a:schemeClr val="tx1"/>
                </a:solidFill>
              </a:rPr>
              <a:t>shops, financial and professional services (not health)</a:t>
            </a:r>
          </a:p>
          <a:p>
            <a:r>
              <a:rPr lang="en-US" b="0" dirty="0">
                <a:solidFill>
                  <a:schemeClr val="tx1"/>
                </a:solidFill>
              </a:rPr>
              <a:t>restaurants and cafes (not pubs or takeaways)</a:t>
            </a:r>
          </a:p>
          <a:p>
            <a:r>
              <a:rPr lang="en-US" b="0" dirty="0">
                <a:solidFill>
                  <a:schemeClr val="tx1"/>
                </a:solidFill>
              </a:rPr>
              <a:t>business (</a:t>
            </a:r>
            <a:r>
              <a:rPr lang="en-US" b="0" dirty="0" err="1">
                <a:solidFill>
                  <a:schemeClr val="tx1"/>
                </a:solidFill>
              </a:rPr>
              <a:t>eg</a:t>
            </a:r>
            <a:r>
              <a:rPr lang="en-US" b="0" dirty="0">
                <a:solidFill>
                  <a:schemeClr val="tx1"/>
                </a:solidFill>
              </a:rPr>
              <a:t> office, light industry)</a:t>
            </a:r>
          </a:p>
          <a:p>
            <a:r>
              <a:rPr lang="en-US" b="0" dirty="0">
                <a:solidFill>
                  <a:schemeClr val="tx1"/>
                </a:solidFill>
              </a:rPr>
              <a:t>non-residential institutions (medical / creches / nurseries / day centres)</a:t>
            </a:r>
          </a:p>
          <a:p>
            <a:r>
              <a:rPr lang="en-US" b="0" dirty="0">
                <a:solidFill>
                  <a:schemeClr val="tx1"/>
                </a:solidFill>
              </a:rPr>
              <a:t>assembly and leisure (indoor sport, fitness </a:t>
            </a:r>
            <a:r>
              <a:rPr lang="en-US" b="0" dirty="0" err="1">
                <a:solidFill>
                  <a:schemeClr val="tx1"/>
                </a:solidFill>
              </a:rPr>
              <a:t>etc</a:t>
            </a:r>
            <a:r>
              <a:rPr lang="en-US" b="0" dirty="0">
                <a:solidFill>
                  <a:schemeClr val="tx1"/>
                </a:solidFill>
              </a:rPr>
              <a:t>)</a:t>
            </a:r>
          </a:p>
          <a:p>
            <a:endParaRPr lang="en-US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b="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7605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E5FAD0-ED55-4433-A431-65E99C679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The Use Classes 2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AC892A-D3AF-4060-88FA-FCEE9D1FB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rgbClr val="C00000"/>
                </a:solidFill>
              </a:rPr>
              <a:t>Class F1</a:t>
            </a:r>
            <a:r>
              <a:rPr lang="en-GB" b="0" dirty="0">
                <a:solidFill>
                  <a:schemeClr val="tx1"/>
                </a:solidFill>
              </a:rPr>
              <a:t> : </a:t>
            </a:r>
            <a:r>
              <a:rPr lang="en-GB" b="0" i="1" dirty="0">
                <a:solidFill>
                  <a:srgbClr val="C00000"/>
                </a:solidFill>
              </a:rPr>
              <a:t>learning and non-residential institutions</a:t>
            </a:r>
            <a:endParaRPr lang="en-US" b="0" dirty="0">
              <a:solidFill>
                <a:srgbClr val="C00000"/>
              </a:solidFill>
            </a:endParaRPr>
          </a:p>
          <a:p>
            <a:r>
              <a:rPr lang="en-US" b="0" dirty="0">
                <a:solidFill>
                  <a:schemeClr val="tx1"/>
                </a:solidFill>
              </a:rPr>
              <a:t>education, galleries, libraries, worship, courts </a:t>
            </a:r>
            <a:r>
              <a:rPr lang="en-US" b="0" dirty="0" err="1">
                <a:solidFill>
                  <a:schemeClr val="tx1"/>
                </a:solidFill>
              </a:rPr>
              <a:t>etc</a:t>
            </a:r>
            <a:endParaRPr lang="en-GB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b="0" dirty="0">
                <a:solidFill>
                  <a:srgbClr val="C00000"/>
                </a:solidFill>
              </a:rPr>
              <a:t>Class F2</a:t>
            </a:r>
            <a:r>
              <a:rPr lang="en-GB" b="0" i="1" dirty="0">
                <a:solidFill>
                  <a:srgbClr val="C00000"/>
                </a:solidFill>
              </a:rPr>
              <a:t> local community uses </a:t>
            </a:r>
            <a:endParaRPr lang="en-GB" b="0" dirty="0">
              <a:solidFill>
                <a:srgbClr val="C00000"/>
              </a:solidFill>
            </a:endParaRPr>
          </a:p>
          <a:p>
            <a:r>
              <a:rPr lang="en-GB" b="0" dirty="0">
                <a:solidFill>
                  <a:schemeClr val="tx1"/>
                </a:solidFill>
              </a:rPr>
              <a:t>small isolated shops, community halls, outdoor sport or recreation</a:t>
            </a:r>
          </a:p>
          <a:p>
            <a:pPr marL="0" indent="0" defTabSz="685800" eaLnBrk="1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  <a:defRPr/>
            </a:pPr>
            <a:r>
              <a:rPr lang="en-GB" b="0" kern="1200" dirty="0">
                <a:solidFill>
                  <a:srgbClr val="C00000"/>
                </a:solidFill>
              </a:rPr>
              <a:t>Class B2</a:t>
            </a:r>
          </a:p>
          <a:p>
            <a:pPr>
              <a:defRPr/>
            </a:pPr>
            <a:r>
              <a:rPr lang="en-GB" b="0" dirty="0">
                <a:solidFill>
                  <a:schemeClr val="tx1"/>
                </a:solidFill>
              </a:rPr>
              <a:t>general industry (as before)</a:t>
            </a:r>
            <a:endParaRPr lang="en-GB" b="0" kern="1200" dirty="0">
              <a:solidFill>
                <a:schemeClr val="tx1"/>
              </a:solidFill>
            </a:endParaRPr>
          </a:p>
          <a:p>
            <a:pPr marL="0" indent="0" defTabSz="685800" eaLnBrk="1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  <a:defRPr/>
            </a:pPr>
            <a:r>
              <a:rPr lang="en-GB" b="0" kern="1200" dirty="0">
                <a:solidFill>
                  <a:srgbClr val="C00000"/>
                </a:solidFill>
              </a:rPr>
              <a:t>Class B8</a:t>
            </a:r>
          </a:p>
          <a:p>
            <a:pPr>
              <a:defRPr/>
            </a:pPr>
            <a:r>
              <a:rPr lang="en-GB" b="0" dirty="0">
                <a:solidFill>
                  <a:schemeClr val="tx1"/>
                </a:solidFill>
              </a:rPr>
              <a:t>storage and distribution (as before)</a:t>
            </a:r>
            <a:endParaRPr lang="en-GB" b="0" kern="1200" dirty="0">
              <a:solidFill>
                <a:schemeClr val="tx1"/>
              </a:solidFill>
            </a:endParaRPr>
          </a:p>
          <a:p>
            <a:pPr marL="0" indent="0" defTabSz="685800" eaLnBrk="1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  <a:defRPr/>
            </a:pPr>
            <a:endParaRPr lang="en-GB" sz="2100" kern="1200" dirty="0">
              <a:solidFill>
                <a:srgbClr val="C00000"/>
              </a:solidFill>
              <a:latin typeface="Calibri" panose="020F0502020204030204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0508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E5FAD0-ED55-4433-A431-65E99C679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The Use Classes 3</a:t>
            </a:r>
            <a:endParaRPr lang="en-GB" sz="3200" b="1" dirty="0">
              <a:solidFill>
                <a:srgbClr val="C0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AC892A-D3AF-4060-88FA-FCEE9D1FB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43840"/>
            <a:ext cx="7886700" cy="4681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00000"/>
                </a:solidFill>
              </a:rPr>
              <a:t>Class C1</a:t>
            </a:r>
          </a:p>
          <a:p>
            <a:r>
              <a:rPr lang="en-US" b="0" dirty="0">
                <a:solidFill>
                  <a:schemeClr val="tx1"/>
                </a:solidFill>
              </a:rPr>
              <a:t>hotels, guest houses </a:t>
            </a:r>
            <a:r>
              <a:rPr lang="en-US" b="0" dirty="0" err="1">
                <a:solidFill>
                  <a:schemeClr val="tx1"/>
                </a:solidFill>
              </a:rPr>
              <a:t>etc</a:t>
            </a:r>
            <a:r>
              <a:rPr lang="en-US" b="0" dirty="0">
                <a:solidFill>
                  <a:schemeClr val="tx1"/>
                </a:solidFill>
              </a:rPr>
              <a:t>)</a:t>
            </a:r>
            <a:endParaRPr lang="en-GB" b="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b="0" dirty="0">
                <a:solidFill>
                  <a:srgbClr val="C00000"/>
                </a:solidFill>
              </a:rPr>
              <a:t>Class C2</a:t>
            </a:r>
          </a:p>
          <a:p>
            <a:r>
              <a:rPr lang="en-GB" b="0" dirty="0">
                <a:solidFill>
                  <a:schemeClr val="tx1"/>
                </a:solidFill>
              </a:rPr>
              <a:t>residential institutions</a:t>
            </a:r>
          </a:p>
          <a:p>
            <a:pPr marL="0" indent="0" defTabSz="685800" eaLnBrk="1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  <a:defRPr/>
            </a:pPr>
            <a:r>
              <a:rPr lang="en-GB" b="0" kern="1200" dirty="0">
                <a:solidFill>
                  <a:srgbClr val="C00000"/>
                </a:solidFill>
              </a:rPr>
              <a:t>Class C2a</a:t>
            </a:r>
          </a:p>
          <a:p>
            <a:pPr marL="171450" indent="-171450" defTabSz="685800" eaLnBrk="1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b="0" kern="1200" dirty="0">
                <a:solidFill>
                  <a:prstClr val="black"/>
                </a:solidFill>
              </a:rPr>
              <a:t>   secure residential institutions</a:t>
            </a:r>
            <a:endParaRPr lang="en-GB" b="0" kern="1200" dirty="0"/>
          </a:p>
          <a:p>
            <a:pPr marL="0" indent="0" defTabSz="685800" eaLnBrk="1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  <a:defRPr/>
            </a:pPr>
            <a:r>
              <a:rPr lang="en-GB" b="0" kern="1200" dirty="0">
                <a:solidFill>
                  <a:srgbClr val="C00000"/>
                </a:solidFill>
              </a:rPr>
              <a:t>Class C3</a:t>
            </a:r>
          </a:p>
          <a:p>
            <a:pPr>
              <a:defRPr/>
            </a:pPr>
            <a:r>
              <a:rPr lang="en-GB" b="0" dirty="0">
                <a:solidFill>
                  <a:schemeClr val="tx1"/>
                </a:solidFill>
              </a:rPr>
              <a:t>dwelling houses</a:t>
            </a:r>
          </a:p>
          <a:p>
            <a:pPr marL="0" indent="0" defTabSz="685800" eaLnBrk="1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  <a:defRPr/>
            </a:pPr>
            <a:r>
              <a:rPr lang="en-GB" b="0" kern="1200" dirty="0">
                <a:solidFill>
                  <a:srgbClr val="C00000"/>
                </a:solidFill>
              </a:rPr>
              <a:t>Class C4</a:t>
            </a:r>
          </a:p>
          <a:p>
            <a:pPr>
              <a:defRPr/>
            </a:pPr>
            <a:r>
              <a:rPr lang="en-GB" b="0" dirty="0">
                <a:solidFill>
                  <a:schemeClr val="tx1"/>
                </a:solidFill>
              </a:rPr>
              <a:t>use of a house by 3-6 unrelated residents sharing facilities (houses in multiple occupation - HMOs)</a:t>
            </a:r>
            <a:endParaRPr lang="en-GB" b="0" kern="1200" dirty="0">
              <a:solidFill>
                <a:schemeClr val="tx1"/>
              </a:solidFill>
            </a:endParaRPr>
          </a:p>
          <a:p>
            <a:pPr>
              <a:defRPr/>
            </a:pPr>
            <a:endParaRPr lang="en-GB" sz="2100" kern="1200" dirty="0">
              <a:latin typeface="Calibri" panose="020F0502020204030204"/>
            </a:endParaRPr>
          </a:p>
          <a:p>
            <a:pPr marL="0" indent="0" defTabSz="685800" eaLnBrk="1" fontAlgn="auto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  <a:defRPr/>
            </a:pPr>
            <a:endParaRPr lang="en-GB" sz="2100" kern="1200" dirty="0">
              <a:solidFill>
                <a:srgbClr val="C00000"/>
              </a:solidFill>
              <a:latin typeface="Calibri" panose="020F0502020204030204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185172"/>
      </p:ext>
    </p:extLst>
  </p:cSld>
  <p:clrMapOvr>
    <a:masterClrMapping/>
  </p:clrMapOvr>
</p:sld>
</file>

<file path=ppt/theme/theme1.xml><?xml version="1.0" encoding="utf-8"?>
<a:theme xmlns:a="http://schemas.openxmlformats.org/drawingml/2006/main" name="1_Cheryl6">
  <a:themeElements>
    <a:clrScheme name="Cheryl6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heryl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heryl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heryl6">
  <a:themeElements>
    <a:clrScheme name="Cheryl6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heryl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heryl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Cheryl6">
  <a:themeElements>
    <a:clrScheme name="Cheryl6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heryl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heryl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ryl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eryl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7577</TotalTime>
  <Words>4173</Words>
  <Application>Microsoft Office PowerPoint</Application>
  <PresentationFormat>On-screen Show (4:3)</PresentationFormat>
  <Paragraphs>459</Paragraphs>
  <Slides>61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61</vt:i4>
      </vt:variant>
    </vt:vector>
  </HeadingPairs>
  <TitlesOfParts>
    <vt:vector size="72" baseType="lpstr">
      <vt:lpstr>Arial</vt:lpstr>
      <vt:lpstr>Arial (Body)</vt:lpstr>
      <vt:lpstr>Calibri</vt:lpstr>
      <vt:lpstr>Calibri Light</vt:lpstr>
      <vt:lpstr>Candara</vt:lpstr>
      <vt:lpstr>Symbol</vt:lpstr>
      <vt:lpstr>Times New Roman</vt:lpstr>
      <vt:lpstr>1_Cheryl6</vt:lpstr>
      <vt:lpstr>Custom Design</vt:lpstr>
      <vt:lpstr>2_Cheryl6</vt:lpstr>
      <vt:lpstr>3_Cheryl6</vt:lpstr>
      <vt:lpstr>A short briefing on Planning for Parish and Town Councillors    February 2023  presented by     David Kaiserman  BA DipTP MRTPI  </vt:lpstr>
      <vt:lpstr>My background</vt:lpstr>
      <vt:lpstr>Agenda for today</vt:lpstr>
      <vt:lpstr>PowerPoint Presentation</vt:lpstr>
      <vt:lpstr>Planning law and planning policy</vt:lpstr>
      <vt:lpstr>PowerPoint Presentation</vt:lpstr>
      <vt:lpstr>Government’s priorities: “growth, growth, growth”…..</vt:lpstr>
      <vt:lpstr>PowerPoint Presentation</vt:lpstr>
      <vt:lpstr>What is “development”?</vt:lpstr>
      <vt:lpstr>PowerPoint Presentation</vt:lpstr>
      <vt:lpstr>Permitted development rights   </vt:lpstr>
      <vt:lpstr>The Use Classes Order</vt:lpstr>
      <vt:lpstr>Recent deregulation </vt:lpstr>
      <vt:lpstr>PowerPoint Presentation</vt:lpstr>
      <vt:lpstr> less ability to control changes of use</vt:lpstr>
      <vt:lpstr>The Use Classes</vt:lpstr>
      <vt:lpstr>and a significant expansion to permitted development rights</vt:lpstr>
      <vt:lpstr>“prior approval” before work starts</vt:lpstr>
      <vt:lpstr>What “PD” is subject to prior approval? (the main ones)  Following concerns over the impact of deregulation, these all need prior approval</vt:lpstr>
      <vt:lpstr>“Article 4 Directions”</vt:lpstr>
      <vt:lpstr>“Red Tape” – or sensible controls?</vt:lpstr>
      <vt:lpstr>some questions about deregulation</vt:lpstr>
      <vt:lpstr>Anything not clear?</vt:lpstr>
      <vt:lpstr>Let’s assume an application is necessary….</vt:lpstr>
      <vt:lpstr>Firstly, who decides? </vt:lpstr>
      <vt:lpstr>OK - to grant or not to grant?</vt:lpstr>
      <vt:lpstr>Deciding planning applications:  the primacy of the development plan</vt:lpstr>
      <vt:lpstr>What is the Development Plan?</vt:lpstr>
      <vt:lpstr>National policy</vt:lpstr>
      <vt:lpstr>A democratic deficit? “Bottom-up” or “top-down?”  </vt:lpstr>
      <vt:lpstr>PowerPoint Presentation</vt:lpstr>
      <vt:lpstr>The end of the housing numbers game?</vt:lpstr>
      <vt:lpstr>   a short break….</vt:lpstr>
      <vt:lpstr>“Other material considerations”</vt:lpstr>
      <vt:lpstr>  views of consultees/third parties</vt:lpstr>
      <vt:lpstr>Does it matter what we say?</vt:lpstr>
      <vt:lpstr>Responding to planning applications </vt:lpstr>
      <vt:lpstr> factors on the ground</vt:lpstr>
      <vt:lpstr>Any questions about this list?</vt:lpstr>
      <vt:lpstr>some other factors</vt:lpstr>
      <vt:lpstr>some related matters </vt:lpstr>
      <vt:lpstr>The options for decision-makers</vt:lpstr>
      <vt:lpstr>Approvals</vt:lpstr>
      <vt:lpstr>Conditions</vt:lpstr>
      <vt:lpstr>Two types of permission</vt:lpstr>
      <vt:lpstr>Refusals</vt:lpstr>
      <vt:lpstr>Appeals 1.</vt:lpstr>
      <vt:lpstr>Appeals 2.</vt:lpstr>
      <vt:lpstr>watch this space….</vt:lpstr>
      <vt:lpstr>PowerPoint Presentation</vt:lpstr>
      <vt:lpstr>A final thought</vt:lpstr>
      <vt:lpstr>it’s not always easy!</vt:lpstr>
      <vt:lpstr>Appendix</vt:lpstr>
      <vt:lpstr>2020 PD rights (1)  roof-top extensions and new dwellings </vt:lpstr>
      <vt:lpstr>2020 PD rights (2)  creation of new dwellings</vt:lpstr>
      <vt:lpstr>2020 PD rights (3)  demolition and rebuild</vt:lpstr>
      <vt:lpstr>from 1 August 2021….</vt:lpstr>
      <vt:lpstr>The Use Classes – a summary</vt:lpstr>
      <vt:lpstr>The Use Classes 1</vt:lpstr>
      <vt:lpstr>The Use Classes 2</vt:lpstr>
      <vt:lpstr>The Use Classes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Briefing on Planning for Councillors</dc:title>
  <dc:creator>Susan Grant</dc:creator>
  <cp:keywords>DK 21/4/15. Tidied POS 24/4/15;new slide C170;JG 20/09</cp:keywords>
  <cp:lastModifiedBy>Susan Grant</cp:lastModifiedBy>
  <cp:revision>1434</cp:revision>
  <cp:lastPrinted>2022-11-22T11:05:16Z</cp:lastPrinted>
  <dcterms:created xsi:type="dcterms:W3CDTF">2014-08-13T11:31:03Z</dcterms:created>
  <dcterms:modified xsi:type="dcterms:W3CDTF">2023-02-27T11:13:28Z</dcterms:modified>
</cp:coreProperties>
</file>